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16.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63" r:id="rId2"/>
  </p:sldMasterIdLst>
  <p:notesMasterIdLst>
    <p:notesMasterId r:id="rId14"/>
  </p:notesMasterIdLst>
  <p:handoutMasterIdLst>
    <p:handoutMasterId r:id="rId15"/>
  </p:handoutMasterIdLst>
  <p:sldIdLst>
    <p:sldId id="256" r:id="rId3"/>
    <p:sldId id="283" r:id="rId4"/>
    <p:sldId id="262" r:id="rId5"/>
    <p:sldId id="297" r:id="rId6"/>
    <p:sldId id="288" r:id="rId7"/>
    <p:sldId id="289" r:id="rId8"/>
    <p:sldId id="292" r:id="rId9"/>
    <p:sldId id="291" r:id="rId10"/>
    <p:sldId id="290" r:id="rId11"/>
    <p:sldId id="305" r:id="rId12"/>
    <p:sldId id="301" r:id="rId13"/>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3D70B8"/>
    <a:srgbClr val="235082"/>
    <a:srgbClr val="87AADC"/>
    <a:srgbClr val="919191"/>
    <a:srgbClr val="414141"/>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0" autoAdjust="0"/>
    <p:restoredTop sz="74493" autoAdjust="0"/>
  </p:normalViewPr>
  <p:slideViewPr>
    <p:cSldViewPr snapToGrid="0" snapToObjects="1">
      <p:cViewPr>
        <p:scale>
          <a:sx n="50" d="100"/>
          <a:sy n="50" d="100"/>
        </p:scale>
        <p:origin x="-2130" y="-4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5455"/>
          </a:xfrm>
          <a:prstGeom prst="rect">
            <a:avLst/>
          </a:prstGeom>
        </p:spPr>
        <p:txBody>
          <a:bodyPr vert="horz" lIns="91566" tIns="45784" rIns="91566" bIns="45784" rtlCol="0"/>
          <a:lstStyle>
            <a:lvl1pPr algn="l">
              <a:defRPr sz="1200"/>
            </a:lvl1pPr>
          </a:lstStyle>
          <a:p>
            <a:endParaRPr lang="en-US"/>
          </a:p>
        </p:txBody>
      </p:sp>
      <p:sp>
        <p:nvSpPr>
          <p:cNvPr id="3" name="Date Placeholder 2"/>
          <p:cNvSpPr>
            <a:spLocks noGrp="1"/>
          </p:cNvSpPr>
          <p:nvPr>
            <p:ph type="dt" sz="quarter" idx="1"/>
          </p:nvPr>
        </p:nvSpPr>
        <p:spPr>
          <a:xfrm>
            <a:off x="3978133" y="0"/>
            <a:ext cx="3043343" cy="465455"/>
          </a:xfrm>
          <a:prstGeom prst="rect">
            <a:avLst/>
          </a:prstGeom>
        </p:spPr>
        <p:txBody>
          <a:bodyPr vert="horz" lIns="91566" tIns="45784" rIns="91566" bIns="45784" rtlCol="0"/>
          <a:lstStyle>
            <a:lvl1pPr algn="r">
              <a:defRPr sz="1200"/>
            </a:lvl1pPr>
          </a:lstStyle>
          <a:p>
            <a:fld id="{B0BE3CF3-FAD0-48FF-B1F5-5485BF3E35DF}" type="datetimeFigureOut">
              <a:rPr lang="en-US" smtClean="0"/>
              <a:pPr/>
              <a:t>4/18/2013</a:t>
            </a:fld>
            <a:endParaRPr lang="en-US"/>
          </a:p>
        </p:txBody>
      </p:sp>
      <p:sp>
        <p:nvSpPr>
          <p:cNvPr id="4" name="Footer Placeholder 3"/>
          <p:cNvSpPr>
            <a:spLocks noGrp="1"/>
          </p:cNvSpPr>
          <p:nvPr>
            <p:ph type="ftr" sz="quarter" idx="2"/>
          </p:nvPr>
        </p:nvSpPr>
        <p:spPr>
          <a:xfrm>
            <a:off x="1" y="8842028"/>
            <a:ext cx="3043343" cy="465455"/>
          </a:xfrm>
          <a:prstGeom prst="rect">
            <a:avLst/>
          </a:prstGeom>
        </p:spPr>
        <p:txBody>
          <a:bodyPr vert="horz" lIns="91566" tIns="45784" rIns="91566" bIns="45784" rtlCol="0" anchor="b"/>
          <a:lstStyle>
            <a:lvl1pPr algn="l">
              <a:defRPr sz="1200"/>
            </a:lvl1pPr>
          </a:lstStyle>
          <a:p>
            <a:endParaRPr lang="en-US"/>
          </a:p>
        </p:txBody>
      </p:sp>
      <p:sp>
        <p:nvSpPr>
          <p:cNvPr id="5" name="Slide Number Placeholder 4"/>
          <p:cNvSpPr>
            <a:spLocks noGrp="1"/>
          </p:cNvSpPr>
          <p:nvPr>
            <p:ph type="sldNum" sz="quarter" idx="3"/>
          </p:nvPr>
        </p:nvSpPr>
        <p:spPr>
          <a:xfrm>
            <a:off x="3978133" y="8842028"/>
            <a:ext cx="3043343" cy="465455"/>
          </a:xfrm>
          <a:prstGeom prst="rect">
            <a:avLst/>
          </a:prstGeom>
        </p:spPr>
        <p:txBody>
          <a:bodyPr vert="horz" lIns="91566" tIns="45784" rIns="91566" bIns="45784" rtlCol="0" anchor="b"/>
          <a:lstStyle>
            <a:lvl1pPr algn="r">
              <a:defRPr sz="1200"/>
            </a:lvl1pPr>
          </a:lstStyle>
          <a:p>
            <a:fld id="{3D1BAD94-C567-488F-832F-CBE1B8B923B4}" type="slidenum">
              <a:rPr lang="en-US" smtClean="0"/>
              <a:pPr/>
              <a:t>‹#›</a:t>
            </a:fld>
            <a:endParaRPr lang="en-US"/>
          </a:p>
        </p:txBody>
      </p:sp>
    </p:spTree>
    <p:extLst>
      <p:ext uri="{BB962C8B-B14F-4D97-AF65-F5344CB8AC3E}">
        <p14:creationId xmlns:p14="http://schemas.microsoft.com/office/powerpoint/2010/main" xmlns="" val="40572683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343" cy="465455"/>
          </a:xfrm>
          <a:prstGeom prst="rect">
            <a:avLst/>
          </a:prstGeom>
        </p:spPr>
        <p:txBody>
          <a:bodyPr vert="horz" lIns="91566" tIns="45784" rIns="91566" bIns="45784" rtlCol="0"/>
          <a:lstStyle>
            <a:lvl1pPr algn="l">
              <a:defRPr sz="1200"/>
            </a:lvl1pPr>
          </a:lstStyle>
          <a:p>
            <a:endParaRPr lang="en-US"/>
          </a:p>
        </p:txBody>
      </p:sp>
      <p:sp>
        <p:nvSpPr>
          <p:cNvPr id="3" name="Date Placeholder 2"/>
          <p:cNvSpPr>
            <a:spLocks noGrp="1"/>
          </p:cNvSpPr>
          <p:nvPr>
            <p:ph type="dt" idx="1"/>
          </p:nvPr>
        </p:nvSpPr>
        <p:spPr>
          <a:xfrm>
            <a:off x="3978133" y="0"/>
            <a:ext cx="3043343" cy="465455"/>
          </a:xfrm>
          <a:prstGeom prst="rect">
            <a:avLst/>
          </a:prstGeom>
        </p:spPr>
        <p:txBody>
          <a:bodyPr vert="horz" lIns="91566" tIns="45784" rIns="91566" bIns="45784" rtlCol="0"/>
          <a:lstStyle>
            <a:lvl1pPr algn="r">
              <a:defRPr sz="1200"/>
            </a:lvl1pPr>
          </a:lstStyle>
          <a:p>
            <a:fld id="{FCFA6A18-653F-C64E-B1F6-983021E507B9}" type="datetimeFigureOut">
              <a:rPr lang="en-US" smtClean="0"/>
              <a:pPr/>
              <a:t>4/18/2013</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566" tIns="45784" rIns="91566" bIns="45784"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1566" tIns="45784" rIns="91566" bIns="4578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42028"/>
            <a:ext cx="3043343" cy="465455"/>
          </a:xfrm>
          <a:prstGeom prst="rect">
            <a:avLst/>
          </a:prstGeom>
        </p:spPr>
        <p:txBody>
          <a:bodyPr vert="horz" lIns="91566" tIns="45784" rIns="91566" bIns="45784" rtlCol="0" anchor="b"/>
          <a:lstStyle>
            <a:lvl1pPr algn="l">
              <a:defRPr sz="1200"/>
            </a:lvl1pPr>
          </a:lstStyle>
          <a:p>
            <a:endParaRPr lang="en-US"/>
          </a:p>
        </p:txBody>
      </p:sp>
      <p:sp>
        <p:nvSpPr>
          <p:cNvPr id="7" name="Slide Number Placeholder 6"/>
          <p:cNvSpPr>
            <a:spLocks noGrp="1"/>
          </p:cNvSpPr>
          <p:nvPr>
            <p:ph type="sldNum" sz="quarter" idx="5"/>
          </p:nvPr>
        </p:nvSpPr>
        <p:spPr>
          <a:xfrm>
            <a:off x="3978133" y="8842028"/>
            <a:ext cx="3043343" cy="465455"/>
          </a:xfrm>
          <a:prstGeom prst="rect">
            <a:avLst/>
          </a:prstGeom>
        </p:spPr>
        <p:txBody>
          <a:bodyPr vert="horz" lIns="91566" tIns="45784" rIns="91566" bIns="45784" rtlCol="0" anchor="b"/>
          <a:lstStyle>
            <a:lvl1pPr algn="r">
              <a:defRPr sz="1200"/>
            </a:lvl1pPr>
          </a:lstStyle>
          <a:p>
            <a:fld id="{E93D7770-BDC0-F142-95D5-75DBF0CB0D91}" type="slidenum">
              <a:rPr lang="en-US" smtClean="0"/>
              <a:pPr/>
              <a:t>‹#›</a:t>
            </a:fld>
            <a:endParaRPr lang="en-US"/>
          </a:p>
        </p:txBody>
      </p:sp>
    </p:spTree>
    <p:extLst>
      <p:ext uri="{BB962C8B-B14F-4D97-AF65-F5344CB8AC3E}">
        <p14:creationId xmlns:p14="http://schemas.microsoft.com/office/powerpoint/2010/main" xmlns="" val="36895370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178618" indent="-178618">
              <a:buFont typeface="Arial" pitchFamily="34" charset="0"/>
              <a:buChar char="•"/>
            </a:pPr>
            <a:r>
              <a:rPr lang="en-CA" dirty="0" smtClean="0">
                <a:solidFill>
                  <a:schemeClr val="bg1">
                    <a:lumMod val="50000"/>
                  </a:schemeClr>
                </a:solidFill>
                <a:latin typeface="Arial" pitchFamily="34" charset="0"/>
                <a:cs typeface="Arial" pitchFamily="34" charset="0"/>
              </a:rPr>
              <a:t>Refer immigrant networks to the PINs initiative </a:t>
            </a:r>
          </a:p>
          <a:p>
            <a:pPr marL="178618" indent="-178618"/>
            <a:endParaRPr lang="en-CA" dirty="0" smtClean="0">
              <a:solidFill>
                <a:schemeClr val="bg1">
                  <a:lumMod val="50000"/>
                </a:schemeClr>
              </a:solidFill>
              <a:latin typeface="Arial" pitchFamily="34" charset="0"/>
              <a:cs typeface="Arial" pitchFamily="34" charset="0"/>
            </a:endParaRPr>
          </a:p>
          <a:p>
            <a:pPr marL="178618" indent="-178618">
              <a:buFont typeface="Arial" pitchFamily="34" charset="0"/>
              <a:buChar char="•"/>
            </a:pPr>
            <a:r>
              <a:rPr lang="en-CA" dirty="0" smtClean="0">
                <a:solidFill>
                  <a:schemeClr val="bg1">
                    <a:lumMod val="50000"/>
                  </a:schemeClr>
                </a:solidFill>
                <a:latin typeface="Arial" pitchFamily="34" charset="0"/>
                <a:cs typeface="Arial" pitchFamily="34" charset="0"/>
              </a:rPr>
              <a:t>Help promote the website / networks to immigrants and other stakeholders – </a:t>
            </a:r>
            <a:r>
              <a:rPr lang="en-CA" b="1" dirty="0" smtClean="0">
                <a:solidFill>
                  <a:schemeClr val="bg1">
                    <a:lumMod val="50000"/>
                  </a:schemeClr>
                </a:solidFill>
                <a:latin typeface="Arial" pitchFamily="34" charset="0"/>
                <a:cs typeface="Arial" pitchFamily="34" charset="0"/>
              </a:rPr>
              <a:t>links, referrals, communications mechanisms</a:t>
            </a:r>
          </a:p>
          <a:p>
            <a:pPr marL="178618" indent="-178618">
              <a:buFont typeface="Arial" pitchFamily="34" charset="0"/>
              <a:buChar char="•"/>
            </a:pPr>
            <a:endParaRPr lang="en-CA" dirty="0" smtClean="0">
              <a:solidFill>
                <a:schemeClr val="bg1">
                  <a:lumMod val="50000"/>
                </a:schemeClr>
              </a:solidFill>
              <a:latin typeface="Arial" pitchFamily="34" charset="0"/>
              <a:cs typeface="Arial" pitchFamily="34" charset="0"/>
            </a:endParaRPr>
          </a:p>
          <a:p>
            <a:pPr marL="178618" indent="-178618">
              <a:buFont typeface="Arial" pitchFamily="34" charset="0"/>
              <a:buChar char="•"/>
            </a:pPr>
            <a:r>
              <a:rPr lang="en-CA" dirty="0" smtClean="0">
                <a:solidFill>
                  <a:schemeClr val="bg1">
                    <a:lumMod val="50000"/>
                  </a:schemeClr>
                </a:solidFill>
                <a:latin typeface="Arial" pitchFamily="34" charset="0"/>
                <a:cs typeface="Arial" pitchFamily="34" charset="0"/>
              </a:rPr>
              <a:t>Sign-up to be a PINs partner</a:t>
            </a:r>
          </a:p>
          <a:p>
            <a:pPr marL="637921" lvl="1" indent="-178618">
              <a:buFont typeface="Arial" pitchFamily="34" charset="0"/>
              <a:buChar char="•"/>
            </a:pPr>
            <a:r>
              <a:rPr lang="en-CA" b="1" dirty="0" smtClean="0">
                <a:solidFill>
                  <a:schemeClr val="bg1">
                    <a:lumMod val="50000"/>
                  </a:schemeClr>
                </a:solidFill>
                <a:latin typeface="Arial" pitchFamily="34" charset="0"/>
                <a:cs typeface="Arial" pitchFamily="34" charset="0"/>
              </a:rPr>
              <a:t>Promote your programs, provide services, explore partnership opportunities (e.g. recruitment events), offer meeting/program space</a:t>
            </a:r>
          </a:p>
          <a:p>
            <a:pPr marL="178618" indent="-178618">
              <a:buFont typeface="Arial" pitchFamily="34" charset="0"/>
              <a:buChar char="•"/>
            </a:pPr>
            <a:endParaRPr lang="en-CA" dirty="0" smtClean="0">
              <a:solidFill>
                <a:schemeClr val="bg1">
                  <a:lumMod val="50000"/>
                </a:schemeClr>
              </a:solidFill>
              <a:latin typeface="Arial" pitchFamily="34" charset="0"/>
              <a:cs typeface="Arial" pitchFamily="34" charset="0"/>
            </a:endParaRPr>
          </a:p>
          <a:p>
            <a:pPr marL="178618" indent="-178618">
              <a:buFont typeface="Arial" pitchFamily="34" charset="0"/>
              <a:buChar char="•"/>
            </a:pPr>
            <a:r>
              <a:rPr lang="en-CA" dirty="0" smtClean="0">
                <a:solidFill>
                  <a:schemeClr val="bg1">
                    <a:lumMod val="50000"/>
                  </a:schemeClr>
                </a:solidFill>
                <a:latin typeface="Arial" pitchFamily="34" charset="0"/>
                <a:cs typeface="Arial" pitchFamily="34" charset="0"/>
              </a:rPr>
              <a:t>Help strengthen the voice immigrant leaders through consultations and profiling opportunities </a:t>
            </a:r>
            <a:r>
              <a:rPr lang="en-CA" b="1" dirty="0" smtClean="0">
                <a:solidFill>
                  <a:schemeClr val="bg1">
                    <a:lumMod val="50000"/>
                  </a:schemeClr>
                </a:solidFill>
                <a:latin typeface="Arial" pitchFamily="34" charset="0"/>
                <a:cs typeface="Arial" pitchFamily="34" charset="0"/>
              </a:rPr>
              <a:t>(e.g. speakers, mentors)</a:t>
            </a:r>
          </a:p>
          <a:p>
            <a:endParaRPr lang="en-CA"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A497AF1C-36BF-5543-B376-BA5635AAD05C}"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57833">
              <a:defRPr/>
            </a:pPr>
            <a:r>
              <a:rPr lang="en-CA" dirty="0" smtClean="0"/>
              <a:t>In 2009, we conducted an environmental scan to learn more about the PINs. We found 70 active networks operating in Ontario, mostly in the GTA, with a collective reach of over 30,000 established and recent immigrants across a number of sectors and ethno-specific groups.</a:t>
            </a:r>
          </a:p>
          <a:p>
            <a:pPr defTabSz="457833">
              <a:defRPr/>
            </a:pPr>
            <a:endParaRPr lang="en-CA" dirty="0" smtClean="0"/>
          </a:p>
          <a:p>
            <a:r>
              <a:rPr lang="en-CA" dirty="0" smtClean="0"/>
              <a:t>In order to participate in the PINs initiative:</a:t>
            </a:r>
          </a:p>
          <a:p>
            <a:r>
              <a:rPr lang="en-CA" dirty="0" smtClean="0"/>
              <a:t> </a:t>
            </a:r>
          </a:p>
          <a:p>
            <a:pPr lvl="0"/>
            <a:r>
              <a:rPr lang="en-CA" dirty="0" smtClean="0"/>
              <a:t>Be a volunteer-run organization, operating in the Greater Toronto Area</a:t>
            </a:r>
          </a:p>
          <a:p>
            <a:pPr lvl="0"/>
            <a:r>
              <a:rPr lang="en-CA" dirty="0" smtClean="0"/>
              <a:t>Have established leadership with articulated mission and objectives</a:t>
            </a:r>
          </a:p>
          <a:p>
            <a:pPr lvl="0"/>
            <a:r>
              <a:rPr lang="en-CA" dirty="0" smtClean="0"/>
              <a:t>Be immigrant-led</a:t>
            </a:r>
          </a:p>
          <a:p>
            <a:pPr lvl="0"/>
            <a:r>
              <a:rPr lang="en-CA" dirty="0" smtClean="0"/>
              <a:t> - Immigrant professionals comprise majority of leadership on the board and executive.(i.e. run by immigrants, for immigrants)</a:t>
            </a:r>
          </a:p>
          <a:p>
            <a:pPr lvl="0"/>
            <a:r>
              <a:rPr lang="en-CA" dirty="0" smtClean="0"/>
              <a:t>Have an employment focus</a:t>
            </a:r>
          </a:p>
          <a:p>
            <a:endParaRPr lang="en-CA" dirty="0" smtClean="0"/>
          </a:p>
          <a:p>
            <a:r>
              <a:rPr lang="en-CA" dirty="0" smtClean="0"/>
              <a:t>Examples</a:t>
            </a:r>
            <a:r>
              <a:rPr lang="en-CA" baseline="0" dirty="0" smtClean="0"/>
              <a:t> of PINs activities</a:t>
            </a:r>
          </a:p>
          <a:p>
            <a:pPr>
              <a:buFontTx/>
              <a:buChar char="-"/>
            </a:pPr>
            <a:r>
              <a:rPr lang="en-CA" baseline="0" dirty="0" smtClean="0"/>
              <a:t>Networking events, mentoring, info sessions, PD </a:t>
            </a:r>
            <a:r>
              <a:rPr lang="en-CA" baseline="0" dirty="0" err="1" smtClean="0"/>
              <a:t>opps</a:t>
            </a:r>
            <a:r>
              <a:rPr lang="en-CA" baseline="0" dirty="0" smtClean="0"/>
              <a:t> such as workshops, speaker events, training, connections to employment opportunities</a:t>
            </a:r>
          </a:p>
          <a:p>
            <a:pPr>
              <a:buFontTx/>
              <a:buNone/>
            </a:pPr>
            <a:endParaRPr lang="en-CA" baseline="0" dirty="0" smtClean="0"/>
          </a:p>
          <a:p>
            <a:pPr>
              <a:buFontTx/>
              <a:buNone/>
            </a:pPr>
            <a:r>
              <a:rPr lang="en-CA" baseline="0" dirty="0" smtClean="0"/>
              <a:t>Types of PINs – profession specific, </a:t>
            </a:r>
            <a:r>
              <a:rPr lang="en-CA" baseline="0" dirty="0" err="1" smtClean="0"/>
              <a:t>ethnocultural</a:t>
            </a:r>
            <a:r>
              <a:rPr lang="en-CA" baseline="0" dirty="0" smtClean="0"/>
              <a:t>, alumni groups, online networks (LinkedIn groups), etc.</a:t>
            </a:r>
          </a:p>
          <a:p>
            <a:pPr>
              <a:buFontTx/>
              <a:buNone/>
            </a:pPr>
            <a:endParaRPr lang="en-CA" baseline="0" dirty="0" smtClean="0"/>
          </a:p>
          <a:p>
            <a:pPr>
              <a:buFontTx/>
              <a:buNone/>
            </a:pPr>
            <a:endParaRPr lang="en-CA" baseline="0" dirty="0" smtClean="0"/>
          </a:p>
          <a:p>
            <a:pPr>
              <a:buFontTx/>
              <a:buNone/>
            </a:pPr>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spcBef>
                <a:spcPct val="0"/>
              </a:spcBef>
            </a:pPr>
            <a:r>
              <a:rPr lang="en-CA" dirty="0" smtClean="0"/>
              <a:t>We also learned about the PINs strengths and challenges through our consultations during environmental scan phase.</a:t>
            </a:r>
          </a:p>
          <a:p>
            <a:pPr eaLnBrk="1" hangingPunct="1">
              <a:spcBef>
                <a:spcPct val="0"/>
              </a:spcBef>
            </a:pPr>
            <a:endParaRPr lang="en-CA" dirty="0" smtClean="0"/>
          </a:p>
          <a:p>
            <a:pPr eaLnBrk="1" hangingPunct="1">
              <a:spcBef>
                <a:spcPct val="0"/>
              </a:spcBef>
            </a:pPr>
            <a:r>
              <a:rPr lang="en-CA" dirty="0" smtClean="0"/>
              <a:t>After a few consultations, we quickly recognized that the strengths of one group, could be the challenges of another. </a:t>
            </a:r>
          </a:p>
          <a:p>
            <a:pPr eaLnBrk="1" hangingPunct="1">
              <a:spcBef>
                <a:spcPct val="0"/>
              </a:spcBef>
            </a:pPr>
            <a:endParaRPr lang="en-CA" dirty="0" smtClean="0"/>
          </a:p>
          <a:p>
            <a:pPr eaLnBrk="1" hangingPunct="1">
              <a:spcBef>
                <a:spcPct val="0"/>
              </a:spcBef>
            </a:pPr>
            <a:r>
              <a:rPr lang="en-CA" dirty="0" smtClean="0"/>
              <a:t>To us and the PINs, this was a clear message that there are numerous opportunities for the networks to collaborate in meaningful ways. They said they wanted to continue to learn from each other and build their capacities, they also wanted a website / online community and they also wanted to develop a network of networks.</a:t>
            </a:r>
          </a:p>
          <a:p>
            <a:pPr eaLnBrk="1" hangingPunct="1">
              <a:spcBef>
                <a:spcPct val="0"/>
              </a:spcBef>
            </a:pPr>
            <a:endParaRPr lang="en-CA" dirty="0" smtClean="0"/>
          </a:p>
          <a:p>
            <a:pPr eaLnBrk="1" hangingPunct="1">
              <a:spcBef>
                <a:spcPct val="0"/>
              </a:spcBef>
            </a:pPr>
            <a:r>
              <a:rPr lang="en-CA" dirty="0" smtClean="0"/>
              <a:t>We sought and obtained funding for our work moving forward.</a:t>
            </a:r>
          </a:p>
          <a:p>
            <a:pPr eaLnBrk="1" hangingPunct="1">
              <a:spcBef>
                <a:spcPct val="0"/>
              </a:spcBef>
            </a:pPr>
            <a:endParaRPr lang="en-CA" dirty="0" smtClean="0"/>
          </a:p>
          <a:p>
            <a:pPr eaLnBrk="1" hangingPunct="1">
              <a:spcBef>
                <a:spcPct val="0"/>
              </a:spcBef>
            </a:pPr>
            <a:endParaRPr lang="en-CA" dirty="0" smtClean="0"/>
          </a:p>
          <a:p>
            <a:pPr eaLnBrk="1" hangingPunct="1">
              <a:spcBef>
                <a:spcPct val="0"/>
              </a:spcBef>
            </a:pPr>
            <a:endParaRPr lang="en-CA" dirty="0" smtClean="0"/>
          </a:p>
          <a:p>
            <a:pPr>
              <a:buFontTx/>
              <a:buNone/>
            </a:pPr>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57833">
              <a:defRPr/>
            </a:pPr>
            <a:r>
              <a:rPr lang="en-US" dirty="0" smtClean="0"/>
              <a:t>Create learning exchange forums and tools to develop expertise in areas such as mentoring, providing employment supports for members, connecting with employers and networking events and activities.</a:t>
            </a:r>
            <a:endParaRPr lang="en-CA" dirty="0" smtClean="0"/>
          </a:p>
          <a:p>
            <a:pPr lvl="0"/>
            <a:r>
              <a:rPr lang="en-US" dirty="0" smtClean="0"/>
              <a:t>Develop and maintain a robust website for the PINs to exchange and share information, tools, best practices and skills. </a:t>
            </a:r>
            <a:endParaRPr lang="en-CA" dirty="0" smtClean="0"/>
          </a:p>
          <a:p>
            <a:pPr lvl="0"/>
            <a:r>
              <a:rPr lang="en-US" dirty="0" smtClean="0"/>
              <a:t>Provide advice and referrals to PINs on how to develop their organizations and connect their members to employment.</a:t>
            </a:r>
            <a:endParaRPr lang="en-CA" dirty="0" smtClean="0"/>
          </a:p>
          <a:p>
            <a:pPr lvl="0"/>
            <a:r>
              <a:rPr lang="en-US" dirty="0" smtClean="0"/>
              <a:t>Pilot programs that help assist PINs members, particularly recent immigrants, achieve their employment goals</a:t>
            </a:r>
            <a:endParaRPr lang="en-CA" dirty="0" smtClean="0"/>
          </a:p>
          <a:p>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57833">
              <a:defRPr/>
            </a:pPr>
            <a:r>
              <a:rPr lang="en-US" dirty="0" smtClean="0"/>
              <a:t>Refer PINs leaders to leadership development programs. </a:t>
            </a:r>
            <a:endParaRPr lang="en-CA" dirty="0" smtClean="0"/>
          </a:p>
          <a:p>
            <a:pPr defTabSz="457833">
              <a:defRPr/>
            </a:pPr>
            <a:r>
              <a:rPr lang="en-US" dirty="0" smtClean="0"/>
              <a:t>Create workshops to develop the leadership skills of PINs leaders and emerging leaders.</a:t>
            </a:r>
            <a:endParaRPr lang="en-CA" dirty="0" smtClean="0"/>
          </a:p>
          <a:p>
            <a:pPr lvl="0"/>
            <a:r>
              <a:rPr lang="en-US" dirty="0" smtClean="0"/>
              <a:t>Inform PINs leaders of opportunities for participation in consultations on immigrant employment to strengthen the voice of PINs leaders.</a:t>
            </a:r>
            <a:endParaRPr lang="en-CA" dirty="0" smtClean="0"/>
          </a:p>
          <a:p>
            <a:r>
              <a:rPr lang="en-US" dirty="0" smtClean="0"/>
              <a:t> Encourage government and other stakeholders to draw on PINs leaders for input on policy and program development.</a:t>
            </a:r>
            <a:endParaRPr lang="en-CA" dirty="0" smtClean="0"/>
          </a:p>
          <a:p>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Raise awareness of the PINs to other stakeholders and make appropriate connections.</a:t>
            </a:r>
          </a:p>
          <a:p>
            <a:pPr defTabSz="457833">
              <a:defRPr/>
            </a:pPr>
            <a:r>
              <a:rPr lang="en-US" dirty="0" smtClean="0"/>
              <a:t>Identify and pilot partnership opportunities between networks and other stakeholders</a:t>
            </a:r>
            <a:endParaRPr lang="en-CA" dirty="0" smtClean="0"/>
          </a:p>
          <a:p>
            <a:r>
              <a:rPr lang="en-US" dirty="0" smtClean="0"/>
              <a:t>Link PINs to employment opportunities through targeted recruitment events and job postings. </a:t>
            </a:r>
            <a:endParaRPr lang="en-CA" dirty="0" smtClean="0"/>
          </a:p>
          <a:p>
            <a:pPr lvl="0"/>
            <a:r>
              <a:rPr lang="en-US" dirty="0" smtClean="0"/>
              <a:t>Link PINs to service providers of bridging and employment programs and supports.</a:t>
            </a:r>
          </a:p>
          <a:p>
            <a:pPr lvl="0"/>
            <a:endParaRPr lang="en-US" dirty="0" smtClean="0"/>
          </a:p>
          <a:p>
            <a:r>
              <a:rPr lang="en-US" dirty="0" smtClean="0"/>
              <a:t> </a:t>
            </a:r>
            <a:endParaRPr lang="en-CA" dirty="0" smtClean="0"/>
          </a:p>
          <a:p>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dirty="0" smtClean="0"/>
              <a:t>Develop and maintain a robust website for the PINs to exchange and share information, tools, best practices and skills. </a:t>
            </a:r>
            <a:endParaRPr lang="en-CA" dirty="0" smtClean="0"/>
          </a:p>
          <a:p>
            <a:endParaRPr lang="en-CA" dirty="0" smtClean="0"/>
          </a:p>
          <a:p>
            <a:r>
              <a:rPr lang="en-US" dirty="0" smtClean="0"/>
              <a:t>Stats since the launch in Feb (approx 3 months):</a:t>
            </a:r>
          </a:p>
          <a:p>
            <a:pPr lvl="0"/>
            <a:endParaRPr lang="en-CA" dirty="0" smtClean="0"/>
          </a:p>
          <a:p>
            <a:pPr marL="173277" indent="-173277" defTabSz="457833">
              <a:buFont typeface="Arial" pitchFamily="34" charset="0"/>
              <a:buChar char="•"/>
              <a:defRPr/>
            </a:pPr>
            <a:r>
              <a:rPr lang="en-CA" dirty="0" smtClean="0"/>
              <a:t>Over 35 networks and over 45 partners</a:t>
            </a:r>
          </a:p>
          <a:p>
            <a:pPr marL="173277" indent="-173277">
              <a:buFont typeface="Arial" pitchFamily="34" charset="0"/>
              <a:buChar char="•"/>
            </a:pPr>
            <a:r>
              <a:rPr lang="en-CA" dirty="0" smtClean="0"/>
              <a:t>Over 5,000 unique visits</a:t>
            </a:r>
          </a:p>
          <a:p>
            <a:pPr marL="173277" indent="-173277">
              <a:buFont typeface="Arial" pitchFamily="34" charset="0"/>
              <a:buChar char="•"/>
            </a:pPr>
            <a:r>
              <a:rPr lang="en-CA" dirty="0" smtClean="0"/>
              <a:t>Average number of pages per visit: 6</a:t>
            </a:r>
          </a:p>
          <a:p>
            <a:pPr marL="173277" indent="-173277">
              <a:buFont typeface="Arial" pitchFamily="34" charset="0"/>
              <a:buChar char="•"/>
            </a:pPr>
            <a:r>
              <a:rPr lang="en-CA" dirty="0" smtClean="0"/>
              <a:t>Average time spent by users on the website: 6 minutes</a:t>
            </a:r>
          </a:p>
          <a:p>
            <a:pPr marL="173277" indent="-173277">
              <a:buFont typeface="Arial" pitchFamily="34" charset="0"/>
              <a:buChar char="•"/>
            </a:pPr>
            <a:r>
              <a:rPr lang="en-CA" dirty="0" smtClean="0"/>
              <a:t>Over 270 messages sent from individuals interested in joining the networks</a:t>
            </a:r>
          </a:p>
          <a:p>
            <a:endParaRPr lang="en-CA" dirty="0"/>
          </a:p>
        </p:txBody>
      </p:sp>
      <p:sp>
        <p:nvSpPr>
          <p:cNvPr id="4" name="Slide Number Placeholder 3"/>
          <p:cNvSpPr>
            <a:spLocks noGrp="1"/>
          </p:cNvSpPr>
          <p:nvPr>
            <p:ph type="sldNum" sz="quarter" idx="10"/>
          </p:nvPr>
        </p:nvSpPr>
        <p:spPr/>
        <p:txBody>
          <a:bodyPr/>
          <a:lstStyle/>
          <a:p>
            <a:fld id="{E93D7770-BDC0-F142-95D5-75DBF0CB0D9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INs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5800" y="3124360"/>
            <a:ext cx="7772400" cy="1397352"/>
          </a:xfrm>
          <a:prstGeom prst="rect">
            <a:avLst/>
          </a:prstGeom>
        </p:spPr>
        <p:txBody>
          <a:bodyPr/>
          <a:lstStyle>
            <a:lvl1pPr>
              <a:defRPr sz="3600" cap="none">
                <a:solidFill>
                  <a:schemeClr val="bg1"/>
                </a:solidFill>
                <a:latin typeface="Gill Sans"/>
              </a:defRPr>
            </a:lvl1pPr>
          </a:lstStyle>
          <a:p>
            <a:r>
              <a:rPr lang="en-CA" dirty="0" smtClean="0"/>
              <a:t>Click to edit master title style</a:t>
            </a:r>
            <a:endParaRPr lang="en-US" dirty="0"/>
          </a:p>
        </p:txBody>
      </p:sp>
      <p:sp>
        <p:nvSpPr>
          <p:cNvPr id="3" name="Subtitle 2"/>
          <p:cNvSpPr>
            <a:spLocks noGrp="1"/>
          </p:cNvSpPr>
          <p:nvPr>
            <p:ph type="subTitle" idx="1" hasCustomPrompt="1"/>
          </p:nvPr>
        </p:nvSpPr>
        <p:spPr>
          <a:xfrm>
            <a:off x="685800" y="4752482"/>
            <a:ext cx="7772400" cy="561882"/>
          </a:xfrm>
          <a:prstGeom prst="rect">
            <a:avLst/>
          </a:prstGeom>
        </p:spPr>
        <p:txBody>
          <a:bodyPr/>
          <a:lstStyle>
            <a:lvl1pPr marL="0" indent="0" algn="ctr">
              <a:buNone/>
              <a:defRPr sz="2400" cap="none">
                <a:solidFill>
                  <a:schemeClr val="tx1">
                    <a:tint val="75000"/>
                  </a:schemeClr>
                </a:solidFill>
                <a:latin typeface="Gill San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smtClean="0"/>
              <a:t>Click to edit master subtitle style</a:t>
            </a:r>
            <a:endParaRPr lang="en-US" dirty="0"/>
          </a:p>
        </p:txBody>
      </p:sp>
      <p:sp>
        <p:nvSpPr>
          <p:cNvPr id="4" name="Date Placeholder 3"/>
          <p:cNvSpPr>
            <a:spLocks noGrp="1"/>
          </p:cNvSpPr>
          <p:nvPr>
            <p:ph type="dt" sz="half" idx="10"/>
          </p:nvPr>
        </p:nvSpPr>
        <p:spPr/>
        <p:txBody>
          <a:bodyPr/>
          <a:lstStyle>
            <a:lvl1pPr>
              <a:defRPr>
                <a:latin typeface="Arial"/>
              </a:defRPr>
            </a:lvl1pPr>
          </a:lstStyle>
          <a:p>
            <a:fld id="{B32118CD-2A60-8449-9C50-234D2AF548EB}" type="datetimeFigureOut">
              <a:rPr lang="en-US" smtClean="0"/>
              <a:pPr/>
              <a:t>4/18/2013</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2723412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B32118CD-2A60-8449-9C50-234D2AF548EB}"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901768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B32118CD-2A60-8449-9C50-234D2AF548EB}"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4008880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PINs Subtitl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06132"/>
            <a:ext cx="7772400" cy="799812"/>
          </a:xfrm>
          <a:prstGeom prst="rect">
            <a:avLst/>
          </a:prstGeom>
        </p:spPr>
        <p:txBody>
          <a:bodyPr>
            <a:normAutofit/>
          </a:bodyPr>
          <a:lstStyle>
            <a:lvl1pPr algn="l">
              <a:defRPr sz="3000" cap="none" baseline="0">
                <a:solidFill>
                  <a:srgbClr val="017582"/>
                </a:solidFill>
                <a:latin typeface="Gill Sans"/>
              </a:defRPr>
            </a:lvl1pPr>
          </a:lstStyle>
          <a:p>
            <a:r>
              <a:rPr lang="en-CA" dirty="0" smtClean="0"/>
              <a:t>Click to edit Master title style</a:t>
            </a:r>
            <a:endParaRPr lang="en-US" dirty="0"/>
          </a:p>
        </p:txBody>
      </p:sp>
      <p:sp>
        <p:nvSpPr>
          <p:cNvPr id="3" name="Subtitle 2"/>
          <p:cNvSpPr>
            <a:spLocks noGrp="1"/>
          </p:cNvSpPr>
          <p:nvPr>
            <p:ph type="subTitle" idx="1" hasCustomPrompt="1"/>
          </p:nvPr>
        </p:nvSpPr>
        <p:spPr>
          <a:xfrm>
            <a:off x="685800" y="2317072"/>
            <a:ext cx="7772400" cy="3199903"/>
          </a:xfrm>
          <a:prstGeom prst="rect">
            <a:avLst/>
          </a:prstGeom>
        </p:spPr>
        <p:txBody>
          <a:bodyPr>
            <a:normAutofit/>
          </a:bodyPr>
          <a:lstStyle>
            <a:lvl1pPr marL="0" indent="0" algn="l">
              <a:buNone/>
              <a:defRPr sz="2000" baseline="0">
                <a:solidFill>
                  <a:schemeClr val="tx1">
                    <a:lumMod val="65000"/>
                    <a:lumOff val="35000"/>
                  </a:schemeClr>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smtClean="0"/>
              <a:t>Click to edit master subtitle style</a:t>
            </a:r>
            <a:endParaRPr lang="en-US" dirty="0"/>
          </a:p>
        </p:txBody>
      </p:sp>
    </p:spTree>
    <p:extLst>
      <p:ext uri="{BB962C8B-B14F-4D97-AF65-F5344CB8AC3E}">
        <p14:creationId xmlns:p14="http://schemas.microsoft.com/office/powerpoint/2010/main" xmlns="" val="2055313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799"/>
            <a:ext cx="8229600" cy="1143000"/>
          </a:xfrm>
          <a:prstGeom prst="rect">
            <a:avLst/>
          </a:prstGeom>
        </p:spPr>
        <p:txBody>
          <a:bodyPr/>
          <a:lstStyle/>
          <a:p>
            <a:r>
              <a:rPr lang="en-CA" smtClean="0"/>
              <a:t>Click to edit Master title style</a:t>
            </a:r>
            <a:endParaRPr lang="en-US"/>
          </a:p>
        </p:txBody>
      </p:sp>
      <p:sp>
        <p:nvSpPr>
          <p:cNvPr id="3" name="Content Placeholder 2"/>
          <p:cNvSpPr>
            <a:spLocks noGrp="1"/>
          </p:cNvSpPr>
          <p:nvPr>
            <p:ph idx="1"/>
          </p:nvPr>
        </p:nvSpPr>
        <p:spPr>
          <a:xfrm>
            <a:off x="457200" y="2802194"/>
            <a:ext cx="8229600" cy="3323969"/>
          </a:xfrm>
          <a:prstGeom prst="rect">
            <a:avLst/>
          </a:prstGeo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3AA54D2E-BB6A-B045-B67E-D499F687C6A6}"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289433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3AA54D2E-BB6A-B045-B67E-D499F687C6A6}"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1084270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799"/>
            <a:ext cx="8229600" cy="1143000"/>
          </a:xfrm>
          <a:prstGeom prst="rect">
            <a:avLst/>
          </a:prstGeom>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3AA54D2E-BB6A-B045-B67E-D499F687C6A6}" type="datetimeFigureOut">
              <a:rPr lang="en-US" smtClean="0"/>
              <a:pPr/>
              <a:t>4/18/2013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3064348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799"/>
            <a:ext cx="8229600" cy="1143000"/>
          </a:xfrm>
          <a:prstGeom prst="rect">
            <a:avLst/>
          </a:prstGeo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3AA54D2E-BB6A-B045-B67E-D499F687C6A6}" type="datetimeFigureOut">
              <a:rPr lang="en-US" smtClean="0"/>
              <a:pPr/>
              <a:t>4/18/2013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19734084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799"/>
            <a:ext cx="8229600" cy="1143000"/>
          </a:xfrm>
          <a:prstGeom prst="rect">
            <a:avLst/>
          </a:prstGeom>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3AA54D2E-BB6A-B045-B67E-D499F687C6A6}" type="datetimeFigureOut">
              <a:rPr lang="en-US" smtClean="0"/>
              <a:pPr/>
              <a:t>4/18/2013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2300984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A54D2E-BB6A-B045-B67E-D499F687C6A6}" type="datetimeFigureOut">
              <a:rPr lang="en-US" smtClean="0"/>
              <a:pPr/>
              <a:t>4/18/2013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3574778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marL="1252538" indent="-338138">
              <a:defRPr sz="2400"/>
            </a:lvl3pPr>
            <a:lvl4pPr>
              <a:defRPr sz="2000"/>
            </a:lvl4pPr>
            <a:lvl5pPr>
              <a:defRPr sz="2000"/>
            </a:lvl5pPr>
            <a:lvl6pPr>
              <a:defRPr sz="2000"/>
            </a:lvl6pPr>
            <a:lvl7pPr>
              <a:defRPr sz="2000"/>
            </a:lvl7pPr>
            <a:lvl8pPr>
              <a:defRPr sz="2000"/>
            </a:lvl8pPr>
            <a:lvl9pPr>
              <a:defRPr sz="2000"/>
            </a:lvl9p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3AA54D2E-BB6A-B045-B67E-D499F687C6A6}" type="datetimeFigureOut">
              <a:rPr lang="en-US" smtClean="0"/>
              <a:pPr/>
              <a:t>4/18/2013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3799869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dirty="0"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B32118CD-2A60-8449-9C50-234D2AF548EB}"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142669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3AA54D2E-BB6A-B045-B67E-D499F687C6A6}" type="datetimeFigureOut">
              <a:rPr lang="en-US" smtClean="0"/>
              <a:pPr/>
              <a:t>4/18/2013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809211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339799"/>
            <a:ext cx="8229600" cy="1143000"/>
          </a:xfrm>
          <a:prstGeom prst="rect">
            <a:avLst/>
          </a:prstGeom>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802194"/>
            <a:ext cx="8229600" cy="3323969"/>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3AA54D2E-BB6A-B045-B67E-D499F687C6A6}"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35042312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3AA54D2E-BB6A-B045-B67E-D499F687C6A6}"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0787C2-A18B-0147-B842-0532DB7F75FA}" type="slidenum">
              <a:rPr lang="en-US" smtClean="0"/>
              <a:pPr/>
              <a:t>‹#›</a:t>
            </a:fld>
            <a:endParaRPr lang="en-US"/>
          </a:p>
        </p:txBody>
      </p:sp>
    </p:spTree>
    <p:extLst>
      <p:ext uri="{BB962C8B-B14F-4D97-AF65-F5344CB8AC3E}">
        <p14:creationId xmlns:p14="http://schemas.microsoft.com/office/powerpoint/2010/main" xmlns="" val="2258565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B32118CD-2A60-8449-9C50-234D2AF548EB}" type="datetimeFigureOut">
              <a:rPr lang="en-US" smtClean="0"/>
              <a:pPr/>
              <a:t>4/18/2013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835177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B32118CD-2A60-8449-9C50-234D2AF548EB}" type="datetimeFigureOut">
              <a:rPr lang="en-US" smtClean="0"/>
              <a:pPr/>
              <a:t>4/18/2013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2439950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B32118CD-2A60-8449-9C50-234D2AF548EB}" type="datetimeFigureOut">
              <a:rPr lang="en-US" smtClean="0"/>
              <a:pPr/>
              <a:t>4/18/2013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578399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B32118CD-2A60-8449-9C50-234D2AF548EB}" type="datetimeFigureOut">
              <a:rPr lang="en-US" smtClean="0"/>
              <a:pPr/>
              <a:t>4/18/2013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1660554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2118CD-2A60-8449-9C50-234D2AF548EB}" type="datetimeFigureOut">
              <a:rPr lang="en-US" smtClean="0"/>
              <a:pPr/>
              <a:t>4/18/2013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1634437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32118CD-2A60-8449-9C50-234D2AF548EB}" type="datetimeFigureOut">
              <a:rPr lang="en-US" smtClean="0"/>
              <a:pPr/>
              <a:t>4/18/2013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2737198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B32118CD-2A60-8449-9C50-234D2AF548EB}" type="datetimeFigureOut">
              <a:rPr lang="en-US" smtClean="0"/>
              <a:pPr/>
              <a:t>4/18/2013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0BBC82-0D40-4042-A20D-408DF480BE03}" type="slidenum">
              <a:rPr lang="en-US" smtClean="0"/>
              <a:pPr/>
              <a:t>‹#›</a:t>
            </a:fld>
            <a:endParaRPr lang="en-US"/>
          </a:p>
        </p:txBody>
      </p:sp>
    </p:spTree>
    <p:extLst>
      <p:ext uri="{BB962C8B-B14F-4D97-AF65-F5344CB8AC3E}">
        <p14:creationId xmlns:p14="http://schemas.microsoft.com/office/powerpoint/2010/main" xmlns="" val="1278272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4.emf"/><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flipV="1">
            <a:off x="0" y="2251846"/>
            <a:ext cx="9144000" cy="2368944"/>
          </a:xfrm>
          <a:prstGeom prst="rect">
            <a:avLst/>
          </a:prstGeom>
          <a:solidFill>
            <a:srgbClr val="3EA3A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7582"/>
              </a:solidFill>
            </a:endParaRPr>
          </a:p>
        </p:txBody>
      </p:sp>
      <p:pic>
        <p:nvPicPr>
          <p:cNvPr id="15" name="Picture 14"/>
          <p:cNvPicPr>
            <a:picLocks noChangeAspect="1"/>
          </p:cNvPicPr>
          <p:nvPr userDrawn="1"/>
        </p:nvPicPr>
        <p:blipFill>
          <a:blip r:embed="rId13">
            <a:alphaModFix amt="10000"/>
          </a:blip>
          <a:stretch>
            <a:fillRect/>
          </a:stretch>
        </p:blipFill>
        <p:spPr>
          <a:xfrm>
            <a:off x="0" y="258576"/>
            <a:ext cx="4232347" cy="6385006"/>
          </a:xfrm>
          <a:prstGeom prst="rect">
            <a:avLst/>
          </a:prstGeom>
        </p:spPr>
      </p:pic>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B32118CD-2A60-8449-9C50-234D2AF548EB}" type="datetimeFigureOut">
              <a:rPr lang="en-US" smtClean="0"/>
              <a:pPr/>
              <a:t>4/18/2013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270BBC82-0D40-4042-A20D-408DF480BE03}" type="slidenum">
              <a:rPr lang="en-US" smtClean="0"/>
              <a:pPr/>
              <a:t>‹#›</a:t>
            </a:fld>
            <a:endParaRPr lang="en-US" dirty="0"/>
          </a:p>
        </p:txBody>
      </p:sp>
      <p:pic>
        <p:nvPicPr>
          <p:cNvPr id="7" name="Picture 6" descr="pins-logo.png"/>
          <p:cNvPicPr>
            <a:picLocks noChangeAspect="1"/>
          </p:cNvPicPr>
          <p:nvPr userDrawn="1"/>
        </p:nvPicPr>
        <p:blipFill>
          <a:blip r:embed="rId14">
            <a:extLst>
              <a:ext uri="{28A0092B-C50C-407E-A947-70E740481C1C}">
                <a14:useLocalDpi xmlns:a14="http://schemas.microsoft.com/office/drawing/2010/main" xmlns="" val="0"/>
              </a:ext>
            </a:extLst>
          </a:blip>
          <a:stretch>
            <a:fillRect/>
          </a:stretch>
        </p:blipFill>
        <p:spPr>
          <a:xfrm>
            <a:off x="5196988" y="684441"/>
            <a:ext cx="3261212" cy="1326152"/>
          </a:xfrm>
          <a:prstGeom prst="rect">
            <a:avLst/>
          </a:prstGeom>
        </p:spPr>
      </p:pic>
    </p:spTree>
    <p:extLst>
      <p:ext uri="{BB962C8B-B14F-4D97-AF65-F5344CB8AC3E}">
        <p14:creationId xmlns:p14="http://schemas.microsoft.com/office/powerpoint/2010/main" xmlns="" val="2566693006"/>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pins-logo.png"/>
          <p:cNvPicPr>
            <a:picLocks noChangeAspect="1"/>
          </p:cNvPicPr>
          <p:nvPr userDrawn="1"/>
        </p:nvPicPr>
        <p:blipFill>
          <a:blip r:embed="rId13">
            <a:extLst>
              <a:ext uri="{28A0092B-C50C-407E-A947-70E740481C1C}">
                <a14:useLocalDpi xmlns:a14="http://schemas.microsoft.com/office/drawing/2010/main" xmlns="" val="0"/>
              </a:ext>
            </a:extLst>
          </a:blip>
          <a:stretch>
            <a:fillRect/>
          </a:stretch>
        </p:blipFill>
        <p:spPr>
          <a:xfrm>
            <a:off x="6635140" y="419145"/>
            <a:ext cx="1905000" cy="774657"/>
          </a:xfrm>
          <a:prstGeom prst="rect">
            <a:avLst/>
          </a:prstGeom>
        </p:spPr>
      </p:pic>
      <p:sp>
        <p:nvSpPr>
          <p:cNvPr id="12" name="Rectangle 11"/>
          <p:cNvSpPr/>
          <p:nvPr userDrawn="1"/>
        </p:nvSpPr>
        <p:spPr>
          <a:xfrm>
            <a:off x="0" y="6276259"/>
            <a:ext cx="9144000" cy="581741"/>
          </a:xfrm>
          <a:prstGeom prst="rect">
            <a:avLst/>
          </a:prstGeom>
          <a:solidFill>
            <a:srgbClr val="3DA3A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17582"/>
              </a:solidFill>
            </a:endParaRPr>
          </a:p>
        </p:txBody>
      </p:sp>
      <p:sp>
        <p:nvSpPr>
          <p:cNvPr id="4" name="Date Placeholder 3"/>
          <p:cNvSpPr>
            <a:spLocks noGrp="1"/>
          </p:cNvSpPr>
          <p:nvPr>
            <p:ph type="dt" sz="half" idx="2"/>
          </p:nvPr>
        </p:nvSpPr>
        <p:spPr>
          <a:xfrm>
            <a:off x="457200" y="6389126"/>
            <a:ext cx="2133600" cy="365125"/>
          </a:xfrm>
          <a:prstGeom prst="rect">
            <a:avLst/>
          </a:prstGeom>
        </p:spPr>
        <p:txBody>
          <a:bodyPr vert="horz" lIns="91440" tIns="45720" rIns="91440" bIns="45720" rtlCol="0" anchor="ctr"/>
          <a:lstStyle>
            <a:lvl1pPr algn="l">
              <a:defRPr sz="1200">
                <a:solidFill>
                  <a:schemeClr val="bg1"/>
                </a:solidFill>
              </a:defRPr>
            </a:lvl1pPr>
          </a:lstStyle>
          <a:p>
            <a:fld id="{3AA54D2E-BB6A-B045-B67E-D499F687C6A6}" type="datetimeFigureOut">
              <a:rPr lang="en-US" smtClean="0"/>
              <a:pPr/>
              <a:t>4/18/2013</a:t>
            </a:fld>
            <a:endParaRPr lang="en-US" dirty="0"/>
          </a:p>
        </p:txBody>
      </p:sp>
      <p:sp>
        <p:nvSpPr>
          <p:cNvPr id="5" name="Footer Placeholder 4"/>
          <p:cNvSpPr>
            <a:spLocks noGrp="1"/>
          </p:cNvSpPr>
          <p:nvPr>
            <p:ph type="ftr" sz="quarter" idx="3"/>
          </p:nvPr>
        </p:nvSpPr>
        <p:spPr>
          <a:xfrm>
            <a:off x="3124200" y="6389126"/>
            <a:ext cx="2895600" cy="365125"/>
          </a:xfrm>
          <a:prstGeom prst="rect">
            <a:avLst/>
          </a:prstGeom>
        </p:spPr>
        <p:txBody>
          <a:bodyPr vert="horz" lIns="91440" tIns="45720" rIns="91440" bIns="45720" rtlCol="0" anchor="ctr"/>
          <a:lstStyle>
            <a:lvl1pPr algn="ctr">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6553200" y="6389126"/>
            <a:ext cx="2133600" cy="365125"/>
          </a:xfrm>
          <a:prstGeom prst="rect">
            <a:avLst/>
          </a:prstGeom>
        </p:spPr>
        <p:txBody>
          <a:bodyPr vert="horz" lIns="91440" tIns="45720" rIns="91440" bIns="45720" rtlCol="0" anchor="ctr"/>
          <a:lstStyle>
            <a:lvl1pPr algn="r">
              <a:defRPr sz="1200">
                <a:solidFill>
                  <a:schemeClr val="bg1"/>
                </a:solidFill>
              </a:defRPr>
            </a:lvl1pPr>
          </a:lstStyle>
          <a:p>
            <a:fld id="{A00787C2-A18B-0147-B842-0532DB7F75FA}" type="slidenum">
              <a:rPr lang="en-US" smtClean="0"/>
              <a:pPr/>
              <a:t>‹#›</a:t>
            </a:fld>
            <a:endParaRPr lang="en-US" dirty="0"/>
          </a:p>
        </p:txBody>
      </p:sp>
      <p:pic>
        <p:nvPicPr>
          <p:cNvPr id="13" name="Picture 12"/>
          <p:cNvPicPr>
            <a:picLocks noChangeAspect="1"/>
          </p:cNvPicPr>
          <p:nvPr userDrawn="1"/>
        </p:nvPicPr>
        <p:blipFill>
          <a:blip r:embed="rId14"/>
          <a:stretch>
            <a:fillRect/>
          </a:stretch>
        </p:blipFill>
        <p:spPr>
          <a:xfrm>
            <a:off x="7160286" y="6442568"/>
            <a:ext cx="1306921" cy="275142"/>
          </a:xfrm>
          <a:prstGeom prst="rect">
            <a:avLst/>
          </a:prstGeom>
        </p:spPr>
      </p:pic>
      <p:pic>
        <p:nvPicPr>
          <p:cNvPr id="16" name="Picture 15"/>
          <p:cNvPicPr>
            <a:picLocks noChangeAspect="1"/>
          </p:cNvPicPr>
          <p:nvPr userDrawn="1"/>
        </p:nvPicPr>
        <p:blipFill>
          <a:blip r:embed="rId15">
            <a:alphaModFix amt="10000"/>
          </a:blip>
          <a:stretch>
            <a:fillRect/>
          </a:stretch>
        </p:blipFill>
        <p:spPr>
          <a:xfrm>
            <a:off x="678840" y="6276258"/>
            <a:ext cx="2933726" cy="581741"/>
          </a:xfrm>
          <a:prstGeom prst="rect">
            <a:avLst/>
          </a:prstGeom>
        </p:spPr>
      </p:pic>
    </p:spTree>
    <p:extLst>
      <p:ext uri="{BB962C8B-B14F-4D97-AF65-F5344CB8AC3E}">
        <p14:creationId xmlns:p14="http://schemas.microsoft.com/office/powerpoint/2010/main" xmlns="" val="358754796"/>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438400"/>
            <a:ext cx="7772400" cy="2083312"/>
          </a:xfrm>
        </p:spPr>
        <p:txBody>
          <a:bodyPr>
            <a:normAutofit fontScale="90000"/>
          </a:bodyPr>
          <a:lstStyle/>
          <a:p>
            <a:r>
              <a:rPr lang="en-US" b="1" dirty="0" smtClean="0"/>
              <a:t>Professional Immigrant Networks (PINs) Initiative</a:t>
            </a:r>
            <a:br>
              <a:rPr lang="en-US" b="1" dirty="0" smtClean="0"/>
            </a:br>
            <a:r>
              <a:rPr lang="en-US" b="1" dirty="0" smtClean="0"/>
              <a:t>#</a:t>
            </a:r>
            <a:r>
              <a:rPr lang="en-US" b="1" dirty="0" err="1" smtClean="0"/>
              <a:t>CdnImm</a:t>
            </a:r>
            <a:r>
              <a:rPr lang="en-US" b="1" dirty="0"/>
              <a:t> </a:t>
            </a:r>
            <a:r>
              <a:rPr lang="en-US" b="1" dirty="0" smtClean="0"/>
              <a:t>#14 </a:t>
            </a:r>
            <a:r>
              <a:rPr lang="en-US" sz="2700" b="1" dirty="0" smtClean="0"/>
              <a:t/>
            </a:r>
            <a:br>
              <a:rPr lang="en-US" sz="2700" b="1" dirty="0" smtClean="0"/>
            </a:br>
            <a:r>
              <a:rPr lang="en-US" sz="2700" b="1" dirty="0" smtClean="0"/>
              <a:t>18 Apr 2013</a:t>
            </a:r>
            <a:r>
              <a:rPr lang="en-US" b="1" dirty="0" smtClean="0"/>
              <a:t/>
            </a:r>
            <a:br>
              <a:rPr lang="en-US" b="1" dirty="0" smtClean="0"/>
            </a:br>
            <a:r>
              <a:rPr lang="en-US" b="1" dirty="0" smtClean="0"/>
              <a:t/>
            </a:r>
            <a:br>
              <a:rPr lang="en-US" b="1" dirty="0" smtClean="0"/>
            </a:br>
            <a:endParaRPr lang="en-US" b="1" dirty="0"/>
          </a:p>
        </p:txBody>
      </p:sp>
      <p:sp>
        <p:nvSpPr>
          <p:cNvPr id="3" name="Subtitle 2"/>
          <p:cNvSpPr>
            <a:spLocks noGrp="1"/>
          </p:cNvSpPr>
          <p:nvPr>
            <p:ph type="subTitle" idx="1"/>
          </p:nvPr>
        </p:nvSpPr>
        <p:spPr>
          <a:xfrm>
            <a:off x="685800" y="4752482"/>
            <a:ext cx="7772400" cy="561882"/>
          </a:xfrm>
        </p:spPr>
        <p:txBody>
          <a:bodyPr>
            <a:noAutofit/>
          </a:bodyPr>
          <a:lstStyle/>
          <a:p>
            <a:r>
              <a:rPr lang="en-US" sz="2000" b="1" dirty="0" smtClean="0"/>
              <a:t>Yves </a:t>
            </a:r>
            <a:r>
              <a:rPr lang="en-US" sz="2000" b="1" dirty="0" err="1" smtClean="0"/>
              <a:t>Danteu</a:t>
            </a:r>
            <a:r>
              <a:rPr lang="en-US" sz="2000" b="1" dirty="0" smtClean="0"/>
              <a:t>, </a:t>
            </a:r>
            <a:r>
              <a:rPr lang="en-US" sz="2000" b="1" dirty="0"/>
              <a:t>TRIEC</a:t>
            </a:r>
          </a:p>
          <a:p>
            <a:endParaRPr lang="en-US" sz="2000" dirty="0"/>
          </a:p>
        </p:txBody>
      </p:sp>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322832" y="5403466"/>
            <a:ext cx="6498336" cy="996696"/>
          </a:xfrm>
          <a:prstGeom prst="rect">
            <a:avLst/>
          </a:prstGeom>
        </p:spPr>
      </p:pic>
    </p:spTree>
    <p:extLst>
      <p:ext uri="{BB962C8B-B14F-4D97-AF65-F5344CB8AC3E}">
        <p14:creationId xmlns:p14="http://schemas.microsoft.com/office/powerpoint/2010/main" xmlns="" val="39893631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Ways to engage</a:t>
            </a:r>
            <a:br>
              <a:rPr lang="en-US" dirty="0" smtClean="0"/>
            </a:br>
            <a:endParaRPr lang="en-US" dirty="0"/>
          </a:p>
        </p:txBody>
      </p:sp>
      <p:sp>
        <p:nvSpPr>
          <p:cNvPr id="7" name="TextBox 6"/>
          <p:cNvSpPr txBox="1"/>
          <p:nvPr/>
        </p:nvSpPr>
        <p:spPr>
          <a:xfrm>
            <a:off x="685800" y="1901449"/>
            <a:ext cx="7772400" cy="3893374"/>
          </a:xfrm>
          <a:prstGeom prst="rect">
            <a:avLst/>
          </a:prstGeom>
          <a:noFill/>
        </p:spPr>
        <p:txBody>
          <a:bodyPr wrap="square" rtlCol="0">
            <a:spAutoFit/>
          </a:bodyPr>
          <a:lstStyle/>
          <a:p>
            <a:pPr marL="177800" indent="-177800">
              <a:buFont typeface="Arial" pitchFamily="34" charset="0"/>
              <a:buChar char="•"/>
            </a:pPr>
            <a:r>
              <a:rPr lang="en-CA" sz="2200" dirty="0" smtClean="0">
                <a:latin typeface="Arial" pitchFamily="34" charset="0"/>
                <a:cs typeface="Arial" pitchFamily="34" charset="0"/>
              </a:rPr>
              <a:t>Refer leaders of immigrant </a:t>
            </a:r>
            <a:r>
              <a:rPr lang="en-CA" sz="2200" dirty="0" smtClean="0">
                <a:latin typeface="Arial" pitchFamily="34" charset="0"/>
                <a:cs typeface="Arial" pitchFamily="34" charset="0"/>
              </a:rPr>
              <a:t>groups </a:t>
            </a:r>
            <a:r>
              <a:rPr lang="en-CA" sz="2200" smtClean="0">
                <a:latin typeface="Arial" pitchFamily="34" charset="0"/>
                <a:cs typeface="Arial" pitchFamily="34" charset="0"/>
              </a:rPr>
              <a:t>to </a:t>
            </a:r>
            <a:r>
              <a:rPr lang="en-CA" sz="2200" smtClean="0">
                <a:latin typeface="Arial" pitchFamily="34" charset="0"/>
                <a:cs typeface="Arial" pitchFamily="34" charset="0"/>
              </a:rPr>
              <a:t>the PINs </a:t>
            </a:r>
            <a:r>
              <a:rPr lang="en-CA" sz="2200" dirty="0" smtClean="0">
                <a:latin typeface="Arial" pitchFamily="34" charset="0"/>
                <a:cs typeface="Arial" pitchFamily="34" charset="0"/>
              </a:rPr>
              <a:t>initiative </a:t>
            </a:r>
          </a:p>
          <a:p>
            <a:pPr marL="177800" indent="-177800"/>
            <a:endParaRPr lang="en-CA" sz="2200" dirty="0" smtClean="0">
              <a:latin typeface="Arial" pitchFamily="34" charset="0"/>
              <a:ea typeface="+mj-ea"/>
              <a:cs typeface="Arial" pitchFamily="34" charset="0"/>
            </a:endParaRPr>
          </a:p>
          <a:p>
            <a:pPr marL="177800" indent="-177800">
              <a:buFont typeface="Arial" pitchFamily="34" charset="0"/>
              <a:buChar char="•"/>
            </a:pPr>
            <a:r>
              <a:rPr lang="en-CA" sz="2200" dirty="0" smtClean="0">
                <a:latin typeface="Arial" pitchFamily="34" charset="0"/>
                <a:ea typeface="+mj-ea"/>
                <a:cs typeface="Arial" pitchFamily="34" charset="0"/>
              </a:rPr>
              <a:t>Help promote the directory to immigrants </a:t>
            </a:r>
          </a:p>
          <a:p>
            <a:pPr marL="177800" indent="-177800">
              <a:buFont typeface="Arial" pitchFamily="34" charset="0"/>
              <a:buChar char="•"/>
            </a:pPr>
            <a:endParaRPr lang="en-CA" sz="2200" dirty="0" smtClean="0">
              <a:latin typeface="Arial" pitchFamily="34" charset="0"/>
              <a:ea typeface="+mj-ea"/>
              <a:cs typeface="Arial" pitchFamily="34" charset="0"/>
            </a:endParaRPr>
          </a:p>
          <a:p>
            <a:pPr marL="177800" indent="-177800">
              <a:buFont typeface="Arial" pitchFamily="34" charset="0"/>
              <a:buChar char="•"/>
            </a:pPr>
            <a:r>
              <a:rPr lang="en-CA" sz="2200" dirty="0" smtClean="0">
                <a:latin typeface="Arial" pitchFamily="34" charset="0"/>
                <a:cs typeface="Arial" pitchFamily="34" charset="0"/>
              </a:rPr>
              <a:t>Become a PINs partner &amp; establish relationships with the associations </a:t>
            </a:r>
          </a:p>
          <a:p>
            <a:pPr marL="177800" indent="-177800"/>
            <a:endParaRPr lang="en-CA" sz="2200" dirty="0" smtClean="0">
              <a:latin typeface="Arial" pitchFamily="34" charset="0"/>
              <a:cs typeface="Arial" pitchFamily="34" charset="0"/>
            </a:endParaRPr>
          </a:p>
          <a:p>
            <a:pPr marL="177800" indent="-177800">
              <a:buFont typeface="Arial" pitchFamily="34" charset="0"/>
              <a:buChar char="•"/>
            </a:pPr>
            <a:r>
              <a:rPr lang="en-CA" sz="2200" dirty="0" smtClean="0">
                <a:latin typeface="Arial" pitchFamily="34" charset="0"/>
                <a:cs typeface="Arial" pitchFamily="34" charset="0"/>
              </a:rPr>
              <a:t>Help strengthen the voice of immigrant leaders through consultations &amp; profiling opportunities (e.g. As speakers, mentors)</a:t>
            </a:r>
            <a:endParaRPr lang="en-CA" sz="2200" b="1" dirty="0" smtClean="0">
              <a:latin typeface="Arial" pitchFamily="34" charset="0"/>
              <a:ea typeface="+mj-ea"/>
              <a:cs typeface="Arial" pitchFamily="34" charset="0"/>
            </a:endParaRPr>
          </a:p>
          <a:p>
            <a:endParaRPr lang="en-CA" sz="2700" b="1" dirty="0" smtClean="0">
              <a:solidFill>
                <a:schemeClr val="bg1">
                  <a:lumMod val="50000"/>
                </a:schemeClr>
              </a:solidFill>
              <a:latin typeface="Gill Sans"/>
              <a:ea typeface="+mj-ea"/>
              <a:cs typeface="+mj-cs"/>
            </a:endParaRPr>
          </a:p>
        </p:txBody>
      </p:sp>
    </p:spTree>
    <p:extLst>
      <p:ext uri="{BB962C8B-B14F-4D97-AF65-F5344CB8AC3E}">
        <p14:creationId xmlns:p14="http://schemas.microsoft.com/office/powerpoint/2010/main" xmlns="" val="8628720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66750" y="2076450"/>
            <a:ext cx="7772400" cy="2305050"/>
          </a:xfrm>
        </p:spPr>
        <p:txBody>
          <a:bodyPr>
            <a:noAutofit/>
          </a:bodyPr>
          <a:lstStyle/>
          <a:p>
            <a:r>
              <a:rPr lang="en-US" b="1" dirty="0" smtClean="0"/>
              <a:t>Yves </a:t>
            </a:r>
            <a:r>
              <a:rPr lang="en-US" b="1" dirty="0" err="1" smtClean="0"/>
              <a:t>Danteu</a:t>
            </a:r>
            <a:endParaRPr lang="en-US" b="1" dirty="0"/>
          </a:p>
          <a:p>
            <a:r>
              <a:rPr lang="en-US" b="1" dirty="0" smtClean="0"/>
              <a:t>Manager</a:t>
            </a:r>
            <a:r>
              <a:rPr lang="en-US" sz="2000" b="1" dirty="0" smtClean="0"/>
              <a:t>, PINs</a:t>
            </a:r>
          </a:p>
          <a:p>
            <a:r>
              <a:rPr lang="en-US" b="1" dirty="0" smtClean="0"/>
              <a:t>Toronto Region Immigrant Employment Council (TRIEC)</a:t>
            </a:r>
          </a:p>
          <a:p>
            <a:r>
              <a:rPr lang="en-US" b="1" dirty="0" smtClean="0"/>
              <a:t>ydanteu</a:t>
            </a:r>
            <a:r>
              <a:rPr lang="en-US" sz="2000" b="1" dirty="0" smtClean="0"/>
              <a:t>@triec.ca</a:t>
            </a:r>
          </a:p>
          <a:p>
            <a:endParaRPr lang="en-US" b="1" dirty="0"/>
          </a:p>
          <a:p>
            <a:pPr algn="ctr"/>
            <a:r>
              <a:rPr lang="en-US" sz="2000" b="1" dirty="0" smtClean="0"/>
              <a:t>www.NetworksForImmigrants.ca</a:t>
            </a:r>
          </a:p>
          <a:p>
            <a:endParaRPr lang="en-US" sz="2000" dirty="0"/>
          </a:p>
        </p:txBody>
      </p:sp>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322832" y="4908166"/>
            <a:ext cx="6498336" cy="996696"/>
          </a:xfrm>
          <a:prstGeom prst="rect">
            <a:avLst/>
          </a:prstGeom>
        </p:spPr>
      </p:pic>
    </p:spTree>
    <p:extLst>
      <p:ext uri="{BB962C8B-B14F-4D97-AF65-F5344CB8AC3E}">
        <p14:creationId xmlns:p14="http://schemas.microsoft.com/office/powerpoint/2010/main" xmlns="" val="39753899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Outline</a:t>
            </a:r>
            <a:endParaRPr lang="en-US" dirty="0"/>
          </a:p>
        </p:txBody>
      </p:sp>
      <p:sp>
        <p:nvSpPr>
          <p:cNvPr id="3" name="Content Placeholder 2"/>
          <p:cNvSpPr>
            <a:spLocks noGrp="1"/>
          </p:cNvSpPr>
          <p:nvPr>
            <p:ph type="subTitle" idx="1"/>
          </p:nvPr>
        </p:nvSpPr>
        <p:spPr/>
        <p:txBody>
          <a:bodyPr>
            <a:noAutofit/>
          </a:bodyPr>
          <a:lstStyle/>
          <a:p>
            <a:pPr marL="171450" indent="-171450">
              <a:spcBef>
                <a:spcPts val="1200"/>
              </a:spcBef>
              <a:buFont typeface="Arial" pitchFamily="34" charset="0"/>
              <a:buChar char="•"/>
            </a:pPr>
            <a:r>
              <a:rPr lang="en-US" sz="2200" dirty="0" smtClean="0"/>
              <a:t>Introduction to the PINs initiative </a:t>
            </a:r>
          </a:p>
          <a:p>
            <a:pPr marL="171450" indent="-171450">
              <a:spcBef>
                <a:spcPts val="1200"/>
              </a:spcBef>
              <a:buFont typeface="Arial" pitchFamily="34" charset="0"/>
              <a:buChar char="•"/>
            </a:pPr>
            <a:r>
              <a:rPr lang="en-US" sz="2200" dirty="0" smtClean="0"/>
              <a:t>What we do at PINs</a:t>
            </a:r>
          </a:p>
          <a:p>
            <a:pPr marL="171450" indent="-171450">
              <a:spcBef>
                <a:spcPts val="1200"/>
              </a:spcBef>
              <a:buFont typeface="Arial" pitchFamily="34" charset="0"/>
              <a:buChar char="•"/>
            </a:pPr>
            <a:r>
              <a:rPr lang="en-US" sz="2200" dirty="0" smtClean="0"/>
              <a:t>Ways you can engage</a:t>
            </a:r>
          </a:p>
          <a:p>
            <a:pPr marL="171450" indent="-171450">
              <a:spcBef>
                <a:spcPts val="1200"/>
              </a:spcBef>
            </a:pPr>
            <a:endParaRPr lang="en-US" sz="2200" dirty="0" smtClean="0"/>
          </a:p>
          <a:p>
            <a:pPr>
              <a:spcBef>
                <a:spcPts val="1200"/>
              </a:spcBef>
            </a:pPr>
            <a:endParaRPr lang="en-US" sz="2200" dirty="0"/>
          </a:p>
          <a:p>
            <a:endParaRPr lang="en-US" sz="2200" dirty="0"/>
          </a:p>
        </p:txBody>
      </p:sp>
    </p:spTree>
    <p:extLst>
      <p:ext uri="{BB962C8B-B14F-4D97-AF65-F5344CB8AC3E}">
        <p14:creationId xmlns:p14="http://schemas.microsoft.com/office/powerpoint/2010/main" xmlns="" val="36267183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What are </a:t>
            </a:r>
            <a:r>
              <a:rPr lang="en-US" dirty="0" smtClean="0"/>
              <a:t>professional immigrant associations?</a:t>
            </a:r>
            <a:endParaRPr lang="en-US" dirty="0"/>
          </a:p>
        </p:txBody>
      </p:sp>
      <p:sp>
        <p:nvSpPr>
          <p:cNvPr id="3" name="Content Placeholder 2"/>
          <p:cNvSpPr>
            <a:spLocks noGrp="1"/>
          </p:cNvSpPr>
          <p:nvPr>
            <p:ph type="subTitle" idx="1"/>
          </p:nvPr>
        </p:nvSpPr>
        <p:spPr>
          <a:xfrm>
            <a:off x="4495800" y="2317072"/>
            <a:ext cx="3962400" cy="3199903"/>
          </a:xfrm>
        </p:spPr>
        <p:txBody>
          <a:bodyPr>
            <a:noAutofit/>
          </a:bodyPr>
          <a:lstStyle/>
          <a:p>
            <a:pPr marL="171450" indent="-171450">
              <a:spcBef>
                <a:spcPts val="1200"/>
              </a:spcBef>
              <a:buFont typeface="Arial" pitchFamily="34" charset="0"/>
              <a:buChar char="•"/>
            </a:pPr>
            <a:r>
              <a:rPr lang="en-US" sz="2200" dirty="0" smtClean="0"/>
              <a:t>Volunteer-run, member-led immigrant associations made up of skilled immigrants</a:t>
            </a:r>
          </a:p>
          <a:p>
            <a:pPr marL="171450" indent="-171450">
              <a:spcBef>
                <a:spcPts val="1200"/>
              </a:spcBef>
              <a:buFont typeface="Arial" pitchFamily="34" charset="0"/>
              <a:buChar char="•"/>
            </a:pPr>
            <a:r>
              <a:rPr lang="en-US" sz="2200" dirty="0" smtClean="0"/>
              <a:t>Established leadership with articulated mission &amp; objectives</a:t>
            </a:r>
          </a:p>
          <a:p>
            <a:pPr marL="171450" indent="-171450">
              <a:spcBef>
                <a:spcPts val="1200"/>
              </a:spcBef>
              <a:buFont typeface="Arial" pitchFamily="34" charset="0"/>
              <a:buChar char="•"/>
            </a:pPr>
            <a:r>
              <a:rPr lang="en-US" sz="2200" dirty="0" smtClean="0"/>
              <a:t>Employment element</a:t>
            </a:r>
            <a:endParaRPr lang="en-US" sz="2200" dirty="0"/>
          </a:p>
          <a:p>
            <a:endParaRPr lang="en-US" sz="2200" dirty="0"/>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12919" y="1988598"/>
            <a:ext cx="3617336" cy="40131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26718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Associations by the numbers</a:t>
            </a:r>
            <a:endParaRPr lang="en-US" dirty="0"/>
          </a:p>
        </p:txBody>
      </p:sp>
      <p:sp>
        <p:nvSpPr>
          <p:cNvPr id="3" name="Content Placeholder 2"/>
          <p:cNvSpPr>
            <a:spLocks noGrp="1"/>
          </p:cNvSpPr>
          <p:nvPr>
            <p:ph type="subTitle" idx="1"/>
          </p:nvPr>
        </p:nvSpPr>
        <p:spPr>
          <a:xfrm>
            <a:off x="933450" y="2317072"/>
            <a:ext cx="7524750" cy="3199903"/>
          </a:xfrm>
        </p:spPr>
        <p:txBody>
          <a:bodyPr>
            <a:noAutofit/>
          </a:bodyPr>
          <a:lstStyle/>
          <a:p>
            <a:pPr marL="171450" indent="-171450">
              <a:spcBef>
                <a:spcPts val="1200"/>
              </a:spcBef>
              <a:buFont typeface="Arial" pitchFamily="34" charset="0"/>
              <a:buChar char="•"/>
            </a:pPr>
            <a:r>
              <a:rPr lang="en-US" sz="2200" dirty="0" smtClean="0"/>
              <a:t>40 networks on the PINs website</a:t>
            </a:r>
          </a:p>
          <a:p>
            <a:pPr marL="171450" indent="-171450">
              <a:spcBef>
                <a:spcPts val="1200"/>
              </a:spcBef>
              <a:buFont typeface="Arial" pitchFamily="34" charset="0"/>
              <a:buChar char="•"/>
            </a:pPr>
            <a:r>
              <a:rPr lang="en-US" sz="2200" dirty="0" smtClean="0"/>
              <a:t>50% are organized by ethno-cultural group</a:t>
            </a:r>
          </a:p>
          <a:p>
            <a:pPr marL="171450" indent="-171450">
              <a:spcBef>
                <a:spcPts val="1200"/>
              </a:spcBef>
              <a:buFont typeface="Arial" pitchFamily="34" charset="0"/>
              <a:buChar char="•"/>
            </a:pPr>
            <a:r>
              <a:rPr lang="en-US" sz="2200" dirty="0" smtClean="0"/>
              <a:t>30% of networks reported that over half of their members are newcomers</a:t>
            </a:r>
          </a:p>
          <a:p>
            <a:pPr marL="171450" indent="-171450">
              <a:spcBef>
                <a:spcPts val="1200"/>
              </a:spcBef>
              <a:buFont typeface="Arial" pitchFamily="34" charset="0"/>
              <a:buChar char="•"/>
            </a:pPr>
            <a:r>
              <a:rPr lang="en-US" sz="2200" dirty="0" smtClean="0"/>
              <a:t>Top 3 professions represented: Engineering, Business &amp; IT</a:t>
            </a:r>
          </a:p>
          <a:p>
            <a:pPr marL="171450" indent="-171450">
              <a:spcBef>
                <a:spcPts val="1200"/>
              </a:spcBef>
              <a:buFont typeface="Arial" pitchFamily="34" charset="0"/>
              <a:buChar char="•"/>
            </a:pPr>
            <a:r>
              <a:rPr lang="en-US" sz="2200" dirty="0" smtClean="0"/>
              <a:t>60% do not charge membership fees</a:t>
            </a:r>
          </a:p>
          <a:p>
            <a:pPr marL="171450" indent="-171450">
              <a:spcBef>
                <a:spcPts val="1200"/>
              </a:spcBef>
              <a:buFont typeface="Arial" pitchFamily="34" charset="0"/>
              <a:buChar char="•"/>
            </a:pPr>
            <a:r>
              <a:rPr lang="en-US" sz="2200" dirty="0" smtClean="0"/>
              <a:t>Over 50% have 100 – 500 members</a:t>
            </a:r>
          </a:p>
          <a:p>
            <a:endParaRPr lang="en-US" sz="2200" dirty="0"/>
          </a:p>
        </p:txBody>
      </p:sp>
    </p:spTree>
    <p:extLst>
      <p:ext uri="{BB962C8B-B14F-4D97-AF65-F5344CB8AC3E}">
        <p14:creationId xmlns:p14="http://schemas.microsoft.com/office/powerpoint/2010/main" xmlns="" val="3626718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dirty="0"/>
              <a:t>What </a:t>
            </a:r>
            <a:r>
              <a:rPr lang="en-US" sz="2800" dirty="0" smtClean="0"/>
              <a:t>is PINs?</a:t>
            </a:r>
            <a:endParaRPr lang="en-US" sz="2800" dirty="0"/>
          </a:p>
        </p:txBody>
      </p:sp>
      <p:sp>
        <p:nvSpPr>
          <p:cNvPr id="3" name="Content Placeholder 2"/>
          <p:cNvSpPr>
            <a:spLocks noGrp="1"/>
          </p:cNvSpPr>
          <p:nvPr>
            <p:ph type="subTitle" idx="1"/>
          </p:nvPr>
        </p:nvSpPr>
        <p:spPr>
          <a:xfrm>
            <a:off x="6173959" y="1948082"/>
            <a:ext cx="2787162" cy="787790"/>
          </a:xfrm>
        </p:spPr>
        <p:txBody>
          <a:bodyPr>
            <a:noAutofit/>
          </a:bodyPr>
          <a:lstStyle/>
          <a:p>
            <a:pPr>
              <a:spcBef>
                <a:spcPts val="1200"/>
              </a:spcBef>
            </a:pPr>
            <a:r>
              <a:rPr lang="en-US" sz="2200" dirty="0" smtClean="0"/>
              <a:t>A network of associations building connections for immigrant employment</a:t>
            </a:r>
          </a:p>
          <a:p>
            <a:pPr marL="171450" indent="-171450">
              <a:spcBef>
                <a:spcPts val="1200"/>
              </a:spcBef>
              <a:buFont typeface="Arial" pitchFamily="34" charset="0"/>
              <a:buChar char="•"/>
            </a:pPr>
            <a:endParaRPr lang="en-US" sz="2200" dirty="0"/>
          </a:p>
          <a:p>
            <a:endParaRPr lang="en-US" sz="2200" dirty="0"/>
          </a:p>
        </p:txBody>
      </p:sp>
      <p:pic>
        <p:nvPicPr>
          <p:cNvPr id="5" name="Picture 4" descr="PINsLogo-colour.jpg"/>
          <p:cNvPicPr>
            <a:picLocks noChangeAspect="1"/>
          </p:cNvPicPr>
          <p:nvPr/>
        </p:nvPicPr>
        <p:blipFill>
          <a:blip r:embed="rId3" cstate="screen"/>
          <a:stretch>
            <a:fillRect/>
          </a:stretch>
        </p:blipFill>
        <p:spPr>
          <a:xfrm>
            <a:off x="914420" y="2199670"/>
            <a:ext cx="4488089" cy="1316707"/>
          </a:xfrm>
          <a:prstGeom prst="rect">
            <a:avLst/>
          </a:prstGeom>
        </p:spPr>
      </p:pic>
      <p:sp>
        <p:nvSpPr>
          <p:cNvPr id="9" name="Rectangle 8"/>
          <p:cNvSpPr/>
          <p:nvPr/>
        </p:nvSpPr>
        <p:spPr>
          <a:xfrm>
            <a:off x="914420" y="4159348"/>
            <a:ext cx="7543780" cy="646331"/>
          </a:xfrm>
          <a:prstGeom prst="rect">
            <a:avLst/>
          </a:prstGeom>
        </p:spPr>
        <p:txBody>
          <a:bodyPr wrap="square">
            <a:spAutoFit/>
          </a:bodyPr>
          <a:lstStyle/>
          <a:p>
            <a:r>
              <a:rPr lang="en-US" dirty="0" smtClean="0">
                <a:solidFill>
                  <a:schemeClr val="tx1">
                    <a:lumMod val="65000"/>
                    <a:lumOff val="35000"/>
                  </a:schemeClr>
                </a:solidFill>
                <a:latin typeface="Arial" pitchFamily="34" charset="0"/>
                <a:cs typeface="Arial" pitchFamily="34" charset="0"/>
              </a:rPr>
              <a:t>Goal: To work </a:t>
            </a:r>
            <a:r>
              <a:rPr lang="en-US" b="1" dirty="0" smtClean="0">
                <a:solidFill>
                  <a:schemeClr val="tx1">
                    <a:lumMod val="65000"/>
                    <a:lumOff val="35000"/>
                  </a:schemeClr>
                </a:solidFill>
                <a:latin typeface="Arial" pitchFamily="34" charset="0"/>
                <a:cs typeface="Arial" pitchFamily="34" charset="0"/>
              </a:rPr>
              <a:t>collaboratively</a:t>
            </a:r>
            <a:r>
              <a:rPr lang="en-US" dirty="0" smtClean="0">
                <a:solidFill>
                  <a:schemeClr val="tx1">
                    <a:lumMod val="65000"/>
                    <a:lumOff val="35000"/>
                  </a:schemeClr>
                </a:solidFill>
                <a:latin typeface="Arial" pitchFamily="34" charset="0"/>
                <a:cs typeface="Arial" pitchFamily="34" charset="0"/>
              </a:rPr>
              <a:t> with </a:t>
            </a:r>
            <a:r>
              <a:rPr lang="en-US" b="1" dirty="0" smtClean="0">
                <a:solidFill>
                  <a:schemeClr val="tx1">
                    <a:lumMod val="65000"/>
                    <a:lumOff val="35000"/>
                  </a:schemeClr>
                </a:solidFill>
                <a:latin typeface="Arial" pitchFamily="34" charset="0"/>
                <a:cs typeface="Arial" pitchFamily="34" charset="0"/>
              </a:rPr>
              <a:t>associations and partners </a:t>
            </a:r>
            <a:r>
              <a:rPr lang="en-US" dirty="0" smtClean="0">
                <a:solidFill>
                  <a:schemeClr val="tx1">
                    <a:lumMod val="65000"/>
                    <a:lumOff val="35000"/>
                  </a:schemeClr>
                </a:solidFill>
                <a:latin typeface="Arial" pitchFamily="34" charset="0"/>
                <a:cs typeface="Arial" pitchFamily="34" charset="0"/>
              </a:rPr>
              <a:t>to </a:t>
            </a:r>
            <a:r>
              <a:rPr lang="en-US" b="1" dirty="0" smtClean="0">
                <a:solidFill>
                  <a:schemeClr val="tx1">
                    <a:lumMod val="65000"/>
                    <a:lumOff val="35000"/>
                  </a:schemeClr>
                </a:solidFill>
                <a:latin typeface="Arial" pitchFamily="34" charset="0"/>
                <a:cs typeface="Arial" pitchFamily="34" charset="0"/>
              </a:rPr>
              <a:t>build </a:t>
            </a:r>
            <a:r>
              <a:rPr lang="en-US" dirty="0" smtClean="0">
                <a:solidFill>
                  <a:schemeClr val="tx1">
                    <a:lumMod val="65000"/>
                    <a:lumOff val="35000"/>
                  </a:schemeClr>
                </a:solidFill>
                <a:latin typeface="Arial" pitchFamily="34" charset="0"/>
                <a:cs typeface="Arial" pitchFamily="34" charset="0"/>
              </a:rPr>
              <a:t>the </a:t>
            </a:r>
            <a:r>
              <a:rPr lang="en-US" b="1" dirty="0" smtClean="0">
                <a:solidFill>
                  <a:schemeClr val="tx1">
                    <a:lumMod val="65000"/>
                    <a:lumOff val="35000"/>
                  </a:schemeClr>
                </a:solidFill>
                <a:latin typeface="Arial" pitchFamily="34" charset="0"/>
                <a:cs typeface="Arial" pitchFamily="34" charset="0"/>
              </a:rPr>
              <a:t>capacity</a:t>
            </a:r>
            <a:r>
              <a:rPr lang="en-US" dirty="0" smtClean="0">
                <a:solidFill>
                  <a:schemeClr val="tx1">
                    <a:lumMod val="65000"/>
                    <a:lumOff val="35000"/>
                  </a:schemeClr>
                </a:solidFill>
                <a:latin typeface="Arial" pitchFamily="34" charset="0"/>
                <a:cs typeface="Arial" pitchFamily="34" charset="0"/>
              </a:rPr>
              <a:t> of the networks to connect their members to </a:t>
            </a:r>
            <a:r>
              <a:rPr lang="en-US" b="1" dirty="0" smtClean="0">
                <a:solidFill>
                  <a:schemeClr val="tx1">
                    <a:lumMod val="65000"/>
                    <a:lumOff val="35000"/>
                  </a:schemeClr>
                </a:solidFill>
                <a:latin typeface="Arial" pitchFamily="34" charset="0"/>
                <a:cs typeface="Arial" pitchFamily="34" charset="0"/>
              </a:rPr>
              <a:t>employment</a:t>
            </a:r>
            <a:endParaRPr lang="en-US" b="1" dirty="0">
              <a:solidFill>
                <a:schemeClr val="tx1">
                  <a:lumMod val="65000"/>
                  <a:lumOff val="35000"/>
                </a:schemeClr>
              </a:solidFill>
              <a:latin typeface="Arial" pitchFamily="34" charset="0"/>
              <a:cs typeface="Arial" pitchFamily="34" charset="0"/>
            </a:endParaRPr>
          </a:p>
        </p:txBody>
      </p:sp>
      <p:pic>
        <p:nvPicPr>
          <p:cNvPr id="10" name="Picture 9"/>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322832" y="4965316"/>
            <a:ext cx="6498336" cy="996696"/>
          </a:xfrm>
          <a:prstGeom prst="rect">
            <a:avLst/>
          </a:prstGeom>
        </p:spPr>
      </p:pic>
    </p:spTree>
    <p:extLst>
      <p:ext uri="{BB962C8B-B14F-4D97-AF65-F5344CB8AC3E}">
        <p14:creationId xmlns:p14="http://schemas.microsoft.com/office/powerpoint/2010/main" xmlns="" val="36267183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20382"/>
            <a:ext cx="7772400" cy="799812"/>
          </a:xfrm>
        </p:spPr>
        <p:txBody>
          <a:bodyPr>
            <a:normAutofit/>
          </a:bodyPr>
          <a:lstStyle/>
          <a:p>
            <a:r>
              <a:rPr lang="en-US" sz="2700" dirty="0" smtClean="0"/>
              <a:t>PINs initiative objectives &amp; activities</a:t>
            </a:r>
            <a:endParaRPr lang="en-US" sz="2700" dirty="0"/>
          </a:p>
        </p:txBody>
      </p:sp>
      <p:sp>
        <p:nvSpPr>
          <p:cNvPr id="4" name="Subtitle 3"/>
          <p:cNvSpPr>
            <a:spLocks noGrp="1"/>
          </p:cNvSpPr>
          <p:nvPr>
            <p:ph type="subTitle" idx="1"/>
          </p:nvPr>
        </p:nvSpPr>
        <p:spPr/>
        <p:txBody>
          <a:bodyPr>
            <a:normAutofit/>
          </a:bodyPr>
          <a:lstStyle/>
          <a:p>
            <a:endParaRPr lang="en-US" sz="2200" b="1" dirty="0"/>
          </a:p>
          <a:p>
            <a:endParaRPr lang="en-US" sz="2200" dirty="0"/>
          </a:p>
        </p:txBody>
      </p:sp>
      <p:pic>
        <p:nvPicPr>
          <p:cNvPr id="1026" name="Picture 2" descr="H:\Refugee &amp; Immigrant Program\TRIEC\Professional Immigrant Networks\Learning Exchanges\Career Info Referrals - 27 April 2011\Photos\IMG_0501.JPG"/>
          <p:cNvPicPr>
            <a:picLocks noChangeAspect="1" noChangeArrowheads="1"/>
          </p:cNvPicPr>
          <p:nvPr/>
        </p:nvPicPr>
        <p:blipFill>
          <a:blip r:embed="rId3" cstate="screen"/>
          <a:srcRect/>
          <a:stretch>
            <a:fillRect/>
          </a:stretch>
        </p:blipFill>
        <p:spPr bwMode="auto">
          <a:xfrm>
            <a:off x="771728" y="1714500"/>
            <a:ext cx="3043031" cy="1859973"/>
          </a:xfrm>
          <a:prstGeom prst="rect">
            <a:avLst/>
          </a:prstGeom>
          <a:noFill/>
        </p:spPr>
      </p:pic>
      <p:sp>
        <p:nvSpPr>
          <p:cNvPr id="8" name="Rectangle 7"/>
          <p:cNvSpPr/>
          <p:nvPr/>
        </p:nvSpPr>
        <p:spPr>
          <a:xfrm>
            <a:off x="785208" y="3833337"/>
            <a:ext cx="7057822" cy="1323439"/>
          </a:xfrm>
          <a:prstGeom prst="rect">
            <a:avLst/>
          </a:prstGeom>
        </p:spPr>
        <p:txBody>
          <a:bodyPr wrap="square">
            <a:spAutoFit/>
          </a:bodyPr>
          <a:lstStyle/>
          <a:p>
            <a:r>
              <a:rPr lang="en-CA" sz="2000" b="1" dirty="0" smtClean="0">
                <a:solidFill>
                  <a:srgbClr val="414141"/>
                </a:solidFill>
                <a:latin typeface="Arial" pitchFamily="34" charset="0"/>
                <a:cs typeface="Arial" pitchFamily="34" charset="0"/>
              </a:rPr>
              <a:t>Build capacity: </a:t>
            </a:r>
            <a:r>
              <a:rPr lang="en-CA" sz="2000" dirty="0" smtClean="0">
                <a:solidFill>
                  <a:srgbClr val="414141"/>
                </a:solidFill>
                <a:latin typeface="Arial" pitchFamily="34" charset="0"/>
                <a:cs typeface="Arial" pitchFamily="34" charset="0"/>
              </a:rPr>
              <a:t>Strengthen the individual and collective organizational capacity of the associations</a:t>
            </a:r>
          </a:p>
          <a:p>
            <a:pPr lvl="1">
              <a:buFont typeface="Arial" pitchFamily="34" charset="0"/>
              <a:buChar char="•"/>
            </a:pPr>
            <a:r>
              <a:rPr lang="en-CA" sz="2000" dirty="0" smtClean="0">
                <a:solidFill>
                  <a:srgbClr val="414141"/>
                </a:solidFill>
                <a:latin typeface="Arial" pitchFamily="34" charset="0"/>
                <a:cs typeface="Arial" pitchFamily="34" charset="0"/>
              </a:rPr>
              <a:t> Capacity Building workshops</a:t>
            </a:r>
          </a:p>
          <a:p>
            <a:pPr lvl="1">
              <a:buFont typeface="Arial" pitchFamily="34" charset="0"/>
              <a:buChar char="•"/>
            </a:pPr>
            <a:r>
              <a:rPr lang="en-CA" sz="2000" dirty="0" smtClean="0">
                <a:solidFill>
                  <a:srgbClr val="414141"/>
                </a:solidFill>
                <a:latin typeface="Arial" pitchFamily="34" charset="0"/>
                <a:cs typeface="Arial" pitchFamily="34" charset="0"/>
              </a:rPr>
              <a:t> PINs website</a:t>
            </a:r>
          </a:p>
        </p:txBody>
      </p:sp>
      <p:pic>
        <p:nvPicPr>
          <p:cNvPr id="10" name="Picture 2" descr="H:\Refugee &amp; Immigrant Program\TRIEC\Professional Immigrant Networks\PINs Website\Content\Website - News and Events\Website - PINs Past Events\December 2011 - Mentoring Programs for Immigrants\DSC00781-cropped.jpg"/>
          <p:cNvPicPr>
            <a:picLocks noChangeAspect="1" noChangeArrowheads="1"/>
          </p:cNvPicPr>
          <p:nvPr/>
        </p:nvPicPr>
        <p:blipFill>
          <a:blip r:embed="rId4" cstate="screen"/>
          <a:srcRect/>
          <a:stretch>
            <a:fillRect/>
          </a:stretch>
        </p:blipFill>
        <p:spPr bwMode="auto">
          <a:xfrm>
            <a:off x="4314119" y="1720194"/>
            <a:ext cx="2742400" cy="1854279"/>
          </a:xfrm>
          <a:prstGeom prst="rect">
            <a:avLst/>
          </a:prstGeom>
          <a:noFill/>
        </p:spPr>
      </p:pic>
    </p:spTree>
    <p:extLst>
      <p:ext uri="{BB962C8B-B14F-4D97-AF65-F5344CB8AC3E}">
        <p14:creationId xmlns:p14="http://schemas.microsoft.com/office/powerpoint/2010/main" xmlns="" val="2824724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58482"/>
            <a:ext cx="7772400" cy="799812"/>
          </a:xfrm>
        </p:spPr>
        <p:txBody>
          <a:bodyPr/>
          <a:lstStyle/>
          <a:p>
            <a:r>
              <a:rPr lang="en-US" sz="2700" dirty="0" smtClean="0"/>
              <a:t>PINs initiative objectives &amp; activities</a:t>
            </a:r>
            <a:endParaRPr lang="en-US" sz="2700" dirty="0"/>
          </a:p>
        </p:txBody>
      </p:sp>
      <p:sp>
        <p:nvSpPr>
          <p:cNvPr id="4" name="Subtitle 3"/>
          <p:cNvSpPr>
            <a:spLocks noGrp="1"/>
          </p:cNvSpPr>
          <p:nvPr>
            <p:ph type="subTitle" idx="1"/>
          </p:nvPr>
        </p:nvSpPr>
        <p:spPr>
          <a:xfrm>
            <a:off x="685800" y="4838700"/>
            <a:ext cx="7772400" cy="678275"/>
          </a:xfrm>
        </p:spPr>
        <p:txBody>
          <a:bodyPr>
            <a:normAutofit/>
          </a:bodyPr>
          <a:lstStyle/>
          <a:p>
            <a:endParaRPr lang="en-US" sz="2200" b="1" dirty="0">
              <a:latin typeface="Arial" pitchFamily="34" charset="0"/>
              <a:cs typeface="Arial" pitchFamily="34" charset="0"/>
            </a:endParaRPr>
          </a:p>
          <a:p>
            <a:endParaRPr lang="en-US" sz="2200" dirty="0">
              <a:latin typeface="Arial" pitchFamily="34" charset="0"/>
              <a:cs typeface="Arial" pitchFamily="34" charset="0"/>
            </a:endParaRPr>
          </a:p>
        </p:txBody>
      </p:sp>
      <p:sp>
        <p:nvSpPr>
          <p:cNvPr id="7" name="Rectangle 6"/>
          <p:cNvSpPr/>
          <p:nvPr/>
        </p:nvSpPr>
        <p:spPr>
          <a:xfrm>
            <a:off x="685800" y="4215740"/>
            <a:ext cx="8229341" cy="1938992"/>
          </a:xfrm>
          <a:prstGeom prst="rect">
            <a:avLst/>
          </a:prstGeom>
        </p:spPr>
        <p:txBody>
          <a:bodyPr wrap="square">
            <a:spAutoFit/>
          </a:bodyPr>
          <a:lstStyle/>
          <a:p>
            <a:r>
              <a:rPr lang="en-CA" sz="2000" b="1" dirty="0" smtClean="0">
                <a:solidFill>
                  <a:srgbClr val="414141"/>
                </a:solidFill>
                <a:latin typeface="Arial" pitchFamily="34" charset="0"/>
                <a:cs typeface="Arial" pitchFamily="34" charset="0"/>
              </a:rPr>
              <a:t>Develop and empower leaders: </a:t>
            </a:r>
            <a:r>
              <a:rPr lang="en-CA" sz="2000" dirty="0" smtClean="0">
                <a:solidFill>
                  <a:srgbClr val="414141"/>
                </a:solidFill>
                <a:latin typeface="Arial" pitchFamily="34" charset="0"/>
                <a:cs typeface="Arial" pitchFamily="34" charset="0"/>
              </a:rPr>
              <a:t>Create a network of leaders and support their development</a:t>
            </a:r>
          </a:p>
          <a:p>
            <a:pPr lvl="1">
              <a:buFont typeface="Arial" pitchFamily="34" charset="0"/>
              <a:buChar char="•"/>
            </a:pPr>
            <a:r>
              <a:rPr lang="en-CA" sz="2000" dirty="0" smtClean="0">
                <a:solidFill>
                  <a:srgbClr val="414141"/>
                </a:solidFill>
                <a:latin typeface="Arial" pitchFamily="34" charset="0"/>
                <a:cs typeface="Arial" pitchFamily="34" charset="0"/>
              </a:rPr>
              <a:t> External learning opportunities</a:t>
            </a:r>
          </a:p>
          <a:p>
            <a:pPr lvl="1">
              <a:buFont typeface="Arial" pitchFamily="34" charset="0"/>
              <a:buChar char="•"/>
            </a:pPr>
            <a:r>
              <a:rPr lang="en-CA" sz="2000" dirty="0">
                <a:solidFill>
                  <a:srgbClr val="414141"/>
                </a:solidFill>
                <a:latin typeface="Arial" pitchFamily="34" charset="0"/>
                <a:cs typeface="Arial" pitchFamily="34" charset="0"/>
              </a:rPr>
              <a:t> </a:t>
            </a:r>
            <a:r>
              <a:rPr lang="en-CA" sz="2000" dirty="0" smtClean="0">
                <a:solidFill>
                  <a:srgbClr val="414141"/>
                </a:solidFill>
                <a:latin typeface="Arial" pitchFamily="34" charset="0"/>
                <a:cs typeface="Arial" pitchFamily="34" charset="0"/>
              </a:rPr>
              <a:t>Immigrant voice - consultations</a:t>
            </a:r>
          </a:p>
          <a:p>
            <a:pPr lvl="1">
              <a:buFont typeface="Arial" pitchFamily="34" charset="0"/>
              <a:buChar char="•"/>
            </a:pPr>
            <a:r>
              <a:rPr lang="en-CA" sz="2000" dirty="0">
                <a:solidFill>
                  <a:srgbClr val="414141"/>
                </a:solidFill>
                <a:latin typeface="Arial" pitchFamily="34" charset="0"/>
                <a:cs typeface="Arial" pitchFamily="34" charset="0"/>
              </a:rPr>
              <a:t> </a:t>
            </a:r>
            <a:r>
              <a:rPr lang="en-CA" sz="2000" dirty="0" smtClean="0">
                <a:solidFill>
                  <a:srgbClr val="414141"/>
                </a:solidFill>
                <a:latin typeface="Arial" pitchFamily="34" charset="0"/>
                <a:cs typeface="Arial" pitchFamily="34" charset="0"/>
              </a:rPr>
              <a:t>Media opportunities</a:t>
            </a:r>
          </a:p>
          <a:p>
            <a:pPr lvl="1">
              <a:buFont typeface="Arial" pitchFamily="34" charset="0"/>
              <a:buChar char="•"/>
            </a:pPr>
            <a:r>
              <a:rPr lang="en-CA" sz="2000" dirty="0">
                <a:solidFill>
                  <a:srgbClr val="414141"/>
                </a:solidFill>
                <a:latin typeface="Arial" pitchFamily="34" charset="0"/>
                <a:cs typeface="Arial" pitchFamily="34" charset="0"/>
              </a:rPr>
              <a:t> </a:t>
            </a:r>
            <a:r>
              <a:rPr lang="en-CA" sz="2000" dirty="0" smtClean="0">
                <a:solidFill>
                  <a:srgbClr val="414141"/>
                </a:solidFill>
                <a:latin typeface="Arial" pitchFamily="34" charset="0"/>
                <a:cs typeface="Arial" pitchFamily="34" charset="0"/>
              </a:rPr>
              <a:t>Speaking opportunities</a:t>
            </a:r>
          </a:p>
        </p:txBody>
      </p:sp>
      <p:pic>
        <p:nvPicPr>
          <p:cNvPr id="2051" name="Picture 3" descr="H:\Refugee &amp; Immigrant Program\TRIEC\Professional Immigrant Networks\Leadership Development\Strategic Planning - MAS\StratPlanPhotos-Oct22\IMG_0607.JPG"/>
          <p:cNvPicPr>
            <a:picLocks noChangeAspect="1" noChangeArrowheads="1"/>
          </p:cNvPicPr>
          <p:nvPr/>
        </p:nvPicPr>
        <p:blipFill>
          <a:blip r:embed="rId3" cstate="screen"/>
          <a:srcRect/>
          <a:stretch>
            <a:fillRect/>
          </a:stretch>
        </p:blipFill>
        <p:spPr bwMode="auto">
          <a:xfrm>
            <a:off x="781051" y="1571159"/>
            <a:ext cx="3304436" cy="2478327"/>
          </a:xfrm>
          <a:prstGeom prst="rect">
            <a:avLst/>
          </a:prstGeom>
          <a:noFill/>
        </p:spPr>
      </p:pic>
      <p:pic>
        <p:nvPicPr>
          <p:cNvPr id="8" name="Picture 10" descr="\\10.1.1.5\Public\Our Pictures\TRIEC\PINs learning exchange-Feb 20 2010\Low Res\02 Panel\100220_TRIEC_118.jpg"/>
          <p:cNvPicPr>
            <a:picLocks noChangeAspect="1" noChangeArrowheads="1"/>
          </p:cNvPicPr>
          <p:nvPr/>
        </p:nvPicPr>
        <p:blipFill>
          <a:blip r:embed="rId4" cstate="screen"/>
          <a:srcRect/>
          <a:stretch>
            <a:fillRect/>
          </a:stretch>
        </p:blipFill>
        <p:spPr bwMode="auto">
          <a:xfrm>
            <a:off x="4728211" y="1571158"/>
            <a:ext cx="3713864" cy="2478328"/>
          </a:xfrm>
          <a:prstGeom prst="rect">
            <a:avLst/>
          </a:prstGeom>
          <a:noFill/>
          <a:ln w="9525">
            <a:noFill/>
            <a:miter lim="800000"/>
            <a:headEnd/>
            <a:tailEnd/>
          </a:ln>
        </p:spPr>
      </p:pic>
    </p:spTree>
    <p:extLst>
      <p:ext uri="{BB962C8B-B14F-4D97-AF65-F5344CB8AC3E}">
        <p14:creationId xmlns:p14="http://schemas.microsoft.com/office/powerpoint/2010/main" xmlns="" val="28247245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10882"/>
            <a:ext cx="7772400" cy="799812"/>
          </a:xfrm>
        </p:spPr>
        <p:txBody>
          <a:bodyPr>
            <a:normAutofit/>
          </a:bodyPr>
          <a:lstStyle/>
          <a:p>
            <a:r>
              <a:rPr lang="en-US" sz="2800" dirty="0" smtClean="0"/>
              <a:t>PINs initiative objectives &amp; activities</a:t>
            </a:r>
            <a:endParaRPr lang="en-US" sz="2800" dirty="0"/>
          </a:p>
        </p:txBody>
      </p:sp>
      <p:sp>
        <p:nvSpPr>
          <p:cNvPr id="4" name="Subtitle 3"/>
          <p:cNvSpPr>
            <a:spLocks noGrp="1"/>
          </p:cNvSpPr>
          <p:nvPr>
            <p:ph type="subTitle" idx="1"/>
          </p:nvPr>
        </p:nvSpPr>
        <p:spPr/>
        <p:txBody>
          <a:bodyPr>
            <a:normAutofit/>
          </a:bodyPr>
          <a:lstStyle/>
          <a:p>
            <a:endParaRPr lang="en-US" sz="2200" b="1" dirty="0"/>
          </a:p>
          <a:p>
            <a:endParaRPr lang="en-US" sz="2200" dirty="0"/>
          </a:p>
        </p:txBody>
      </p:sp>
      <p:pic>
        <p:nvPicPr>
          <p:cNvPr id="6" name="Picture 5" descr="H:\Refugee &amp; Immigrant Program\TRIEC\Professional Immigrant Networks\Hispanic Networking Event\Pictures\NBB Files to Share\Web\_MG_7498 (1) web.jpg"/>
          <p:cNvPicPr>
            <a:picLocks noChangeAspect="1" noChangeArrowheads="1"/>
          </p:cNvPicPr>
          <p:nvPr/>
        </p:nvPicPr>
        <p:blipFill>
          <a:blip r:embed="rId3" cstate="screen"/>
          <a:srcRect/>
          <a:stretch>
            <a:fillRect/>
          </a:stretch>
        </p:blipFill>
        <p:spPr bwMode="auto">
          <a:xfrm>
            <a:off x="4545648" y="1795760"/>
            <a:ext cx="2888305" cy="1918604"/>
          </a:xfrm>
          <a:prstGeom prst="rect">
            <a:avLst/>
          </a:prstGeom>
          <a:noFill/>
          <a:ln w="9525">
            <a:noFill/>
            <a:miter lim="800000"/>
            <a:headEnd/>
            <a:tailEnd/>
          </a:ln>
        </p:spPr>
      </p:pic>
      <p:sp>
        <p:nvSpPr>
          <p:cNvPr id="7" name="Rectangle 6"/>
          <p:cNvSpPr/>
          <p:nvPr/>
        </p:nvSpPr>
        <p:spPr>
          <a:xfrm>
            <a:off x="796925" y="3894936"/>
            <a:ext cx="7276148" cy="1938992"/>
          </a:xfrm>
          <a:prstGeom prst="rect">
            <a:avLst/>
          </a:prstGeom>
        </p:spPr>
        <p:txBody>
          <a:bodyPr wrap="square">
            <a:spAutoFit/>
          </a:bodyPr>
          <a:lstStyle/>
          <a:p>
            <a:r>
              <a:rPr lang="en-CA" sz="2000" b="1" dirty="0" smtClean="0">
                <a:solidFill>
                  <a:srgbClr val="414141"/>
                </a:solidFill>
                <a:latin typeface="Arial" pitchFamily="34" charset="0"/>
                <a:cs typeface="Arial" pitchFamily="34" charset="0"/>
              </a:rPr>
              <a:t>Make connections: </a:t>
            </a:r>
            <a:r>
              <a:rPr lang="en-CA" sz="2000" dirty="0" smtClean="0">
                <a:solidFill>
                  <a:srgbClr val="414141"/>
                </a:solidFill>
                <a:latin typeface="Arial" pitchFamily="34" charset="0"/>
                <a:cs typeface="Arial" pitchFamily="34" charset="0"/>
              </a:rPr>
              <a:t>Create effective working relationships between the networks &amp; other stakeholders</a:t>
            </a:r>
          </a:p>
          <a:p>
            <a:pPr lvl="1">
              <a:buFont typeface="Arial" pitchFamily="34" charset="0"/>
              <a:buChar char="•"/>
            </a:pPr>
            <a:r>
              <a:rPr lang="en-CA" sz="2000" dirty="0" smtClean="0">
                <a:solidFill>
                  <a:srgbClr val="414141"/>
                </a:solidFill>
                <a:latin typeface="Arial" pitchFamily="34" charset="0"/>
                <a:cs typeface="Arial" pitchFamily="34" charset="0"/>
              </a:rPr>
              <a:t> Pilot programs or activities (e.g. Group Mentoring)</a:t>
            </a:r>
          </a:p>
          <a:p>
            <a:pPr lvl="1">
              <a:buFont typeface="Arial" pitchFamily="34" charset="0"/>
              <a:buChar char="•"/>
            </a:pPr>
            <a:r>
              <a:rPr lang="en-CA" sz="2000" dirty="0" smtClean="0">
                <a:solidFill>
                  <a:srgbClr val="414141"/>
                </a:solidFill>
                <a:latin typeface="Arial" pitchFamily="34" charset="0"/>
                <a:cs typeface="Arial" pitchFamily="34" charset="0"/>
              </a:rPr>
              <a:t> Awareness-building and referrals (including job postings, connections to employment programs and supports)</a:t>
            </a:r>
          </a:p>
          <a:p>
            <a:pPr lvl="1">
              <a:buFont typeface="Arial" pitchFamily="34" charset="0"/>
              <a:buChar char="•"/>
            </a:pPr>
            <a:r>
              <a:rPr lang="en-CA" sz="2000" dirty="0" smtClean="0">
                <a:solidFill>
                  <a:srgbClr val="414141"/>
                </a:solidFill>
                <a:latin typeface="Arial" pitchFamily="34" charset="0"/>
                <a:cs typeface="Arial" pitchFamily="34" charset="0"/>
              </a:rPr>
              <a:t> Partnership opportunities</a:t>
            </a:r>
          </a:p>
        </p:txBody>
      </p:sp>
      <p:pic>
        <p:nvPicPr>
          <p:cNvPr id="8" name="Picture 2" descr="H:\Refugee &amp; Immigrant Program\TRIEC\Professional Immigrant Networks\JVS Group Mentoring Initiative\IMN\Pictures\cropped\IMG_0168.jpg"/>
          <p:cNvPicPr>
            <a:picLocks noChangeAspect="1" noChangeArrowheads="1"/>
          </p:cNvPicPr>
          <p:nvPr/>
        </p:nvPicPr>
        <p:blipFill>
          <a:blip r:embed="rId4" cstate="screen"/>
          <a:srcRect/>
          <a:stretch>
            <a:fillRect/>
          </a:stretch>
        </p:blipFill>
        <p:spPr bwMode="auto">
          <a:xfrm>
            <a:off x="1042973" y="2055377"/>
            <a:ext cx="2798475" cy="1628775"/>
          </a:xfrm>
          <a:prstGeom prst="rect">
            <a:avLst/>
          </a:prstGeom>
          <a:noFill/>
        </p:spPr>
      </p:pic>
    </p:spTree>
    <p:extLst>
      <p:ext uri="{BB962C8B-B14F-4D97-AF65-F5344CB8AC3E}">
        <p14:creationId xmlns:p14="http://schemas.microsoft.com/office/powerpoint/2010/main" xmlns="" val="2824724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20382"/>
            <a:ext cx="7772400" cy="799812"/>
          </a:xfrm>
        </p:spPr>
        <p:txBody>
          <a:bodyPr>
            <a:normAutofit/>
          </a:bodyPr>
          <a:lstStyle/>
          <a:p>
            <a:r>
              <a:rPr lang="en-US" sz="2700" dirty="0" smtClean="0"/>
              <a:t>PINs initiative objectives &amp; activities</a:t>
            </a:r>
            <a:endParaRPr lang="en-US" sz="2700" dirty="0"/>
          </a:p>
        </p:txBody>
      </p:sp>
      <p:sp>
        <p:nvSpPr>
          <p:cNvPr id="4" name="Subtitle 3"/>
          <p:cNvSpPr>
            <a:spLocks noGrp="1"/>
          </p:cNvSpPr>
          <p:nvPr>
            <p:ph type="subTitle" idx="1"/>
          </p:nvPr>
        </p:nvSpPr>
        <p:spPr/>
        <p:txBody>
          <a:bodyPr>
            <a:normAutofit/>
          </a:bodyPr>
          <a:lstStyle/>
          <a:p>
            <a:endParaRPr lang="en-US" sz="2200" b="1" dirty="0"/>
          </a:p>
          <a:p>
            <a:endParaRPr lang="en-US" sz="1800" b="1" dirty="0" err="1" smtClean="0">
              <a:solidFill>
                <a:schemeClr val="tx1"/>
              </a:solidFill>
              <a:latin typeface="+mn-lt"/>
            </a:endParaRPr>
          </a:p>
        </p:txBody>
      </p:sp>
      <p:pic>
        <p:nvPicPr>
          <p:cNvPr id="9" name="Picture 8"/>
          <p:cNvPicPr/>
          <p:nvPr/>
        </p:nvPicPr>
        <p:blipFill>
          <a:blip r:embed="rId3" cstate="screen"/>
          <a:srcRect/>
          <a:stretch>
            <a:fillRect/>
          </a:stretch>
        </p:blipFill>
        <p:spPr bwMode="auto">
          <a:xfrm>
            <a:off x="793717" y="1787994"/>
            <a:ext cx="3606833" cy="3748031"/>
          </a:xfrm>
          <a:prstGeom prst="rect">
            <a:avLst/>
          </a:prstGeom>
          <a:noFill/>
          <a:ln w="9525">
            <a:noFill/>
            <a:miter lim="800000"/>
            <a:headEnd/>
            <a:tailEnd/>
          </a:ln>
        </p:spPr>
      </p:pic>
      <p:sp>
        <p:nvSpPr>
          <p:cNvPr id="12" name="Rectangle 11"/>
          <p:cNvSpPr/>
          <p:nvPr/>
        </p:nvSpPr>
        <p:spPr>
          <a:xfrm>
            <a:off x="4747447" y="5587281"/>
            <a:ext cx="4135296" cy="400110"/>
          </a:xfrm>
          <a:prstGeom prst="rect">
            <a:avLst/>
          </a:prstGeom>
        </p:spPr>
        <p:txBody>
          <a:bodyPr wrap="square">
            <a:spAutoFit/>
          </a:bodyPr>
          <a:lstStyle/>
          <a:p>
            <a:pPr algn="ctr"/>
            <a:r>
              <a:rPr lang="en-US" sz="2000" b="1" dirty="0" smtClean="0">
                <a:latin typeface="Arial" pitchFamily="34" charset="0"/>
                <a:cs typeface="Arial" pitchFamily="34" charset="0"/>
              </a:rPr>
              <a:t>www.NetworksForImmigrants.ca </a:t>
            </a:r>
            <a:endParaRPr lang="en-CA" sz="2000" dirty="0">
              <a:latin typeface="Arial" pitchFamily="34" charset="0"/>
              <a:cs typeface="Arial" pitchFamily="34" charset="0"/>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938670" y="1772934"/>
            <a:ext cx="3752850" cy="35666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24724582"/>
      </p:ext>
    </p:extLst>
  </p:cSld>
  <p:clrMapOvr>
    <a:masterClrMapping/>
  </p:clrMapOvr>
  <p:timing>
    <p:tnLst>
      <p:par>
        <p:cTn id="1" dur="indefinite" restart="never" nodeType="tmRoot"/>
      </p:par>
    </p:tnLst>
  </p:timing>
</p:sld>
</file>

<file path=ppt/theme/theme1.xml><?xml version="1.0" encoding="utf-8"?>
<a:theme xmlns:a="http://schemas.openxmlformats.org/drawingml/2006/main" name="PINs Title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INs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978</TotalTime>
  <Words>716</Words>
  <Application>Microsoft Office PowerPoint</Application>
  <PresentationFormat>On-screen Show (4:3)</PresentationFormat>
  <Paragraphs>118</Paragraphs>
  <Slides>11</Slides>
  <Notes>11</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PINs Title Slide</vt:lpstr>
      <vt:lpstr>PINs Slide</vt:lpstr>
      <vt:lpstr>Professional Immigrant Networks (PINs) Initiative #CdnImm #14  18 Apr 2013  </vt:lpstr>
      <vt:lpstr>Outline</vt:lpstr>
      <vt:lpstr>What are professional immigrant associations?</vt:lpstr>
      <vt:lpstr>Associations by the numbers</vt:lpstr>
      <vt:lpstr>What is PINs?</vt:lpstr>
      <vt:lpstr>PINs initiative objectives &amp; activities</vt:lpstr>
      <vt:lpstr>PINs initiative objectives &amp; activities</vt:lpstr>
      <vt:lpstr>PINs initiative objectives &amp; activities</vt:lpstr>
      <vt:lpstr>PINs initiative objectives &amp; activities</vt:lpstr>
      <vt:lpstr>Ways to engage </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Yves Francis Danteu</cp:lastModifiedBy>
  <cp:revision>147</cp:revision>
  <cp:lastPrinted>2011-06-20T15:33:12Z</cp:lastPrinted>
  <dcterms:created xsi:type="dcterms:W3CDTF">2011-06-07T17:50:45Z</dcterms:created>
  <dcterms:modified xsi:type="dcterms:W3CDTF">2013-04-18T15:48:53Z</dcterms:modified>
</cp:coreProperties>
</file>